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embeddings/oleObject1.docx" ContentType="application/vnd.openxmlformats-officedocument.wordprocessingml.document"/>
  <Override PartName="/ppt/media/image1.jpeg" ContentType="image/jpeg"/>
  <Override PartName="/ppt/media/image2.jpeg" ContentType="image/jpeg"/>
  <Override PartName="/ppt/media/image1.emf" ContentType="image/x-emf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png" ContentType="image/pn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</p:sldIdLst>
  <p:sldSz cx="10080625" cy="7559675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00000" y="106020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900000" y="1980000"/>
            <a:ext cx="828000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900000" y="4270320"/>
            <a:ext cx="828000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900000" y="106020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900000" y="1980000"/>
            <a:ext cx="40402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142600" y="1980000"/>
            <a:ext cx="40402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900000" y="4270320"/>
            <a:ext cx="40402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5142600" y="4270320"/>
            <a:ext cx="40402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900000" y="106020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900000" y="1980000"/>
            <a:ext cx="266580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699360" y="1980000"/>
            <a:ext cx="266580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499080" y="1980000"/>
            <a:ext cx="266580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900000" y="4270320"/>
            <a:ext cx="266580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699360" y="4270320"/>
            <a:ext cx="266580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499080" y="4270320"/>
            <a:ext cx="266580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900000" y="106020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900000" y="1980000"/>
            <a:ext cx="828000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Source Sans Pro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900000" y="106020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900000" y="1980000"/>
            <a:ext cx="828000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900000" y="106020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900000" y="1980000"/>
            <a:ext cx="404028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5142600" y="1980000"/>
            <a:ext cx="404028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900000" y="106020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900000" y="1080000"/>
            <a:ext cx="8280000" cy="30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Source Sans Pro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900000" y="106020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900000" y="1980000"/>
            <a:ext cx="40402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5142600" y="1980000"/>
            <a:ext cx="404028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900000" y="4270320"/>
            <a:ext cx="40402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00000" y="106020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900000" y="1980000"/>
            <a:ext cx="828000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Source Sans Pro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900000" y="106020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900000" y="1980000"/>
            <a:ext cx="404028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5142600" y="1980000"/>
            <a:ext cx="40402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5142600" y="4270320"/>
            <a:ext cx="40402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900000" y="106020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900000" y="1980000"/>
            <a:ext cx="40402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5142600" y="1980000"/>
            <a:ext cx="40402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900000" y="4270320"/>
            <a:ext cx="828000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900000" y="106020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900000" y="1980000"/>
            <a:ext cx="828000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900000" y="4270320"/>
            <a:ext cx="828000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900000" y="106020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900000" y="1980000"/>
            <a:ext cx="40402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5142600" y="1980000"/>
            <a:ext cx="40402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900000" y="4270320"/>
            <a:ext cx="40402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5142600" y="4270320"/>
            <a:ext cx="40402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900000" y="106020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900000" y="1980000"/>
            <a:ext cx="266580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699360" y="1980000"/>
            <a:ext cx="266580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499080" y="1980000"/>
            <a:ext cx="266580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900000" y="4270320"/>
            <a:ext cx="266580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699360" y="4270320"/>
            <a:ext cx="266580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499080" y="4270320"/>
            <a:ext cx="266580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900000" y="106020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900000" y="1980000"/>
            <a:ext cx="828000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00000" y="106020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900000" y="1980000"/>
            <a:ext cx="404028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5142600" y="1980000"/>
            <a:ext cx="404028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900000" y="106020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900000" y="1080000"/>
            <a:ext cx="8280000" cy="30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Source Sans Pro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900000" y="106020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900000" y="1980000"/>
            <a:ext cx="40402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5142600" y="1980000"/>
            <a:ext cx="404028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900000" y="4270320"/>
            <a:ext cx="40402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900000" y="106020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900000" y="1980000"/>
            <a:ext cx="404028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142600" y="1980000"/>
            <a:ext cx="40402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142600" y="4270320"/>
            <a:ext cx="40402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900000" y="106020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900000" y="1980000"/>
            <a:ext cx="40402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142600" y="1980000"/>
            <a:ext cx="40402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900000" y="4270320"/>
            <a:ext cx="828000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747000" y="2952000"/>
            <a:ext cx="8585280" cy="93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solidFill>
                  <a:srgbClr val="006699"/>
                </a:solidFill>
                <a:latin typeface="Source Sans Pro"/>
              </a:rPr>
              <a:t>Click to edit the title text format</a:t>
            </a:r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  <a:noFill/>
          <a:ln w="21600">
            <a:noFill/>
          </a:ln>
        </p:spPr>
        <p:txBody>
          <a:bodyPr lIns="0" rIns="0" tIns="0" bIns="0" anchor="t">
            <a:noAutofit/>
          </a:bodyPr>
          <a:p>
            <a:r>
              <a:rPr b="0" lang="en-US" sz="1400" spc="-1" strike="noStrike">
                <a:latin typeface="Arial"/>
              </a:rPr>
              <a:t>&lt;date/time&gt;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 w="21600">
            <a:noFill/>
          </a:ln>
        </p:spPr>
        <p:txBody>
          <a:bodyPr lIns="0" rIns="0" tIns="0" bIns="0" anchor="t">
            <a:noAutofit/>
          </a:bodyPr>
          <a:p>
            <a:pPr algn="ctr"/>
            <a:r>
              <a:rPr b="0" lang="en-US" sz="1400" spc="-1" strike="noStrike">
                <a:latin typeface="Arial"/>
              </a:rPr>
              <a:t>&lt;footer&gt;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 w="21600">
            <a:noFill/>
          </a:ln>
        </p:spPr>
        <p:txBody>
          <a:bodyPr lIns="0" rIns="0" tIns="0" bIns="0" anchor="t">
            <a:noAutofit/>
          </a:bodyPr>
          <a:p>
            <a:pPr algn="r"/>
            <a:fld id="{2DB93195-89B8-4E4F-8A45-0F38FA7F46E1}" type="slidenum">
              <a:rPr b="0" lang="en-US" sz="1400" spc="-1" strike="noStrike">
                <a:latin typeface="Arial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00000" y="1080000"/>
            <a:ext cx="8280000" cy="663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6699"/>
                </a:solidFill>
                <a:latin typeface="Source Sans Pro"/>
              </a:rPr>
              <a:t>Click to edit the title text format</a:t>
            </a:r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900000" y="1980000"/>
            <a:ext cx="828000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99"/>
                </a:solidFill>
                <a:latin typeface="Source Sans Pro"/>
              </a:rPr>
              <a:t>Click to edit the outline text format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6699"/>
                </a:solidFill>
                <a:latin typeface="Source Sans Pro"/>
              </a:rPr>
              <a:t>Second Outline Level</a:t>
            </a:r>
            <a:endParaRPr b="0" lang="en-US" sz="2800" spc="-1" strike="noStrike">
              <a:solidFill>
                <a:srgbClr val="006699"/>
              </a:solidFill>
              <a:latin typeface="Source Sans Pro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6699"/>
                </a:solidFill>
                <a:latin typeface="Source Sans Pro"/>
              </a:rPr>
              <a:t>Third Outline Level</a:t>
            </a:r>
            <a:endParaRPr b="0" lang="en-US" sz="2400" spc="-1" strike="noStrike">
              <a:solidFill>
                <a:srgbClr val="006699"/>
              </a:solidFill>
              <a:latin typeface="Source Sans Pro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6699"/>
                </a:solidFill>
                <a:latin typeface="Source Sans Pro"/>
              </a:rPr>
              <a:t>Fourth Outline Level</a:t>
            </a:r>
            <a:endParaRPr b="0" lang="en-US" sz="2000" spc="-1" strike="noStrike">
              <a:solidFill>
                <a:srgbClr val="006699"/>
              </a:solidFill>
              <a:latin typeface="Source Sans Pro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6699"/>
                </a:solidFill>
                <a:latin typeface="Source Sans Pro"/>
              </a:rPr>
              <a:t>Fifth Outline Level</a:t>
            </a:r>
            <a:endParaRPr b="0" lang="en-US" sz="2000" spc="-1" strike="noStrike">
              <a:solidFill>
                <a:srgbClr val="006699"/>
              </a:solidFill>
              <a:latin typeface="Source Sans Pro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6699"/>
                </a:solidFill>
                <a:latin typeface="Source Sans Pro"/>
              </a:rPr>
              <a:t>Sixth Outline Level</a:t>
            </a:r>
            <a:endParaRPr b="0" lang="en-US" sz="2000" spc="-1" strike="noStrike">
              <a:solidFill>
                <a:srgbClr val="006699"/>
              </a:solidFill>
              <a:latin typeface="Source Sans Pro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6699"/>
                </a:solidFill>
                <a:latin typeface="Source Sans Pro"/>
              </a:rPr>
              <a:t>Seventh Outline Level</a:t>
            </a:r>
            <a:endParaRPr b="0" lang="en-US" sz="20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  <a:noFill/>
          <a:ln w="21600">
            <a:noFill/>
          </a:ln>
        </p:spPr>
        <p:txBody>
          <a:bodyPr lIns="0" rIns="0" tIns="0" bIns="0" anchor="t">
            <a:noAutofit/>
          </a:bodyPr>
          <a:p>
            <a:r>
              <a:rPr b="0" lang="en-US" sz="1400" spc="-1" strike="noStrike">
                <a:latin typeface="Arial"/>
              </a:rPr>
              <a:t>&lt;date/time&gt;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 w="21600">
            <a:noFill/>
          </a:ln>
        </p:spPr>
        <p:txBody>
          <a:bodyPr lIns="0" rIns="0" tIns="0" bIns="0" anchor="t">
            <a:noAutofit/>
          </a:bodyPr>
          <a:p>
            <a:pPr algn="ctr"/>
            <a:r>
              <a:rPr b="0" lang="en-US" sz="1400" spc="-1" strike="noStrike">
                <a:latin typeface="Arial"/>
              </a:rPr>
              <a:t>&lt;footer&gt;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 w="21600">
            <a:noFill/>
          </a:ln>
        </p:spPr>
        <p:txBody>
          <a:bodyPr lIns="0" rIns="0" tIns="0" bIns="0" anchor="t">
            <a:noAutofit/>
          </a:bodyPr>
          <a:p>
            <a:pPr algn="r"/>
            <a:fld id="{27247077-3676-4E83-A80E-54DFA6253D7B}" type="slidenum">
              <a:rPr b="0" lang="en-US" sz="1400" spc="-1" strike="noStrike">
                <a:latin typeface="Arial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package" Target="../embeddings/oleObject1.docx"/><Relationship Id="rId2" Type="http://schemas.openxmlformats.org/officeDocument/2006/relationships/image" Target="../media/image1.emf"/><Relationship Id="rId3" Type="http://schemas.openxmlformats.org/officeDocument/2006/relationships/image" Target="../media/image2.jpeg"/><Relationship Id="rId4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hyperlink" Target="https://www.nf4rc.club/how-to-docs/arduino-k3ng-winkeyer-emulator-locally-developed-morse-code-keyer-manual/" TargetMode="External"/><Relationship Id="rId2" Type="http://schemas.openxmlformats.org/officeDocument/2006/relationships/hyperlink" Target="https://www.nf4rc.club/how-to-docs/arduino-winkeyer-packaging-instructions/" TargetMode="External"/><Relationship Id="rId3" Type="http://schemas.openxmlformats.org/officeDocument/2006/relationships/slideLayout" Target="../slideLayouts/slideLayout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hyperlink" Target="https://www.amazon.com/gp/product/B08BZPG7ZM?th=1" TargetMode="External"/><Relationship Id="rId2" Type="http://schemas.openxmlformats.org/officeDocument/2006/relationships/hyperlink" Target="https://www.homedepot.com/p/Simpson-Strong-Tie-LSTA-1-1-4-in-x-9-in-20-Gauge-Galvanized-Strap-Tie-LSTA9/202255804" TargetMode="External"/><Relationship Id="rId3" Type="http://schemas.openxmlformats.org/officeDocument/2006/relationships/slideLayout" Target="../slideLayouts/slideLayout1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hyperlink" Target="https://blog.radioartisan.com/arduino-cw-keyer/" TargetMode="External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747000" y="2719440"/>
            <a:ext cx="8585280" cy="1405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solidFill>
                  <a:srgbClr val="006699"/>
                </a:solidFill>
                <a:latin typeface="Source Sans Pro"/>
              </a:rPr>
              <a:t>The Alachua County </a:t>
            </a:r>
            <a:br/>
            <a:r>
              <a:rPr b="0" lang="en-US" sz="4400" spc="-1" strike="noStrike">
                <a:solidFill>
                  <a:srgbClr val="006699"/>
                </a:solidFill>
                <a:latin typeface="Source Sans Pro"/>
              </a:rPr>
              <a:t>“Arduino WINKEYER”</a:t>
            </a:r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subTitle"/>
          </p:nvPr>
        </p:nvSpPr>
        <p:spPr>
          <a:xfrm>
            <a:off x="1505880" y="3960000"/>
            <a:ext cx="7067160" cy="1080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200" spc="-1" strike="noStrike">
                <a:solidFill>
                  <a:srgbClr val="006699"/>
                </a:solidFill>
                <a:latin typeface="Source Sans Pro"/>
              </a:rPr>
              <a:t>Gordon Gibby KX4Z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40000" y="37692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6699"/>
                </a:solidFill>
                <a:latin typeface="Source Sans Pro"/>
              </a:rPr>
              <a:t>Schematic</a:t>
            </a:r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graphicFrame>
        <p:nvGraphicFramePr>
          <p:cNvPr id="102" name=""/>
          <p:cNvGraphicFramePr/>
          <p:nvPr/>
        </p:nvGraphicFramePr>
        <p:xfrm>
          <a:off x="631440" y="1044360"/>
          <a:ext cx="6119280" cy="1077840"/>
        </p:xfrm>
        <a:graphic>
          <a:graphicData uri="http://schemas.openxmlformats.org/presentationml/2006/ole">
            <p:oleObj progId="Word.Document.12" r:id="rId1" spid="">
              <p:embed/>
              <p:pic>
                <p:nvPicPr>
                  <p:cNvPr id="103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631440" y="1044360"/>
                    <a:ext cx="6119280" cy="1077840"/>
                  </a:xfrm>
                  <a:prstGeom prst="rect">
                    <a:avLst/>
                  </a:prstGeom>
                  <a:ln w="21600">
                    <a:noFill/>
                  </a:ln>
                </p:spPr>
              </p:pic>
            </p:oleObj>
          </a:graphicData>
        </a:graphic>
      </p:graphicFrame>
      <p:pic>
        <p:nvPicPr>
          <p:cNvPr id="104" name="" descr=""/>
          <p:cNvPicPr/>
          <p:nvPr/>
        </p:nvPicPr>
        <p:blipFill>
          <a:blip r:embed="rId3"/>
          <a:srcRect l="0" t="0" r="15690" b="5488"/>
          <a:stretch/>
        </p:blipFill>
        <p:spPr>
          <a:xfrm>
            <a:off x="3960000" y="457920"/>
            <a:ext cx="6120000" cy="6539760"/>
          </a:xfrm>
          <a:prstGeom prst="rect">
            <a:avLst/>
          </a:prstGeom>
          <a:ln w="21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900000" y="106020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6699"/>
                </a:solidFill>
                <a:latin typeface="Source Sans Pro"/>
              </a:rPr>
              <a:t>ADDITIONS</a:t>
            </a:r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900000" y="1980000"/>
            <a:ext cx="828000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99"/>
                </a:solidFill>
                <a:latin typeface="Source Sans Pro"/>
              </a:rPr>
              <a:t>Add 2N3904 control of a reed-relay to handle high volage / negative voltage radios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99"/>
                </a:solidFill>
                <a:latin typeface="Source Sans Pro"/>
              </a:rPr>
              <a:t>Provide square wave sidetone output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99"/>
                </a:solidFill>
                <a:latin typeface="Source Sans Pro"/>
              </a:rPr>
              <a:t>Power either via USB or 12V input / 3-terminal regulator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900000" y="73692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6699"/>
                </a:solidFill>
                <a:latin typeface="Source Sans Pro"/>
              </a:rPr>
              <a:t>Double-Sided PCB</a:t>
            </a:r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pic>
        <p:nvPicPr>
          <p:cNvPr id="108" name="" descr=""/>
          <p:cNvPicPr/>
          <p:nvPr/>
        </p:nvPicPr>
        <p:blipFill>
          <a:blip r:embed="rId1"/>
          <a:stretch/>
        </p:blipFill>
        <p:spPr>
          <a:xfrm>
            <a:off x="360000" y="1620000"/>
            <a:ext cx="9457920" cy="5057280"/>
          </a:xfrm>
          <a:prstGeom prst="rect">
            <a:avLst/>
          </a:prstGeom>
          <a:ln w="21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900000" y="106020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6699"/>
                </a:solidFill>
                <a:latin typeface="Source Sans Pro"/>
              </a:rPr>
              <a:t>Sections</a:t>
            </a:r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pic>
        <p:nvPicPr>
          <p:cNvPr id="110" name="" descr=""/>
          <p:cNvPicPr/>
          <p:nvPr/>
        </p:nvPicPr>
        <p:blipFill>
          <a:blip r:embed="rId1"/>
          <a:stretch/>
        </p:blipFill>
        <p:spPr>
          <a:xfrm>
            <a:off x="784440" y="1576800"/>
            <a:ext cx="8395560" cy="5263200"/>
          </a:xfrm>
          <a:prstGeom prst="rect">
            <a:avLst/>
          </a:prstGeom>
          <a:ln w="21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900000" y="106020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6699"/>
                </a:solidFill>
                <a:latin typeface="Source Sans Pro"/>
              </a:rPr>
              <a:t>Relay Output Correction</a:t>
            </a:r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pic>
        <p:nvPicPr>
          <p:cNvPr id="112" name="" descr=""/>
          <p:cNvPicPr/>
          <p:nvPr/>
        </p:nvPicPr>
        <p:blipFill>
          <a:blip r:embed="rId1"/>
          <a:stretch/>
        </p:blipFill>
        <p:spPr>
          <a:xfrm>
            <a:off x="1368000" y="1980000"/>
            <a:ext cx="7343640" cy="4384800"/>
          </a:xfrm>
          <a:prstGeom prst="rect">
            <a:avLst/>
          </a:prstGeom>
          <a:ln w="21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900000" y="106020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6699"/>
                </a:solidFill>
                <a:latin typeface="Source Sans Pro"/>
              </a:rPr>
              <a:t>Documentation</a:t>
            </a:r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900000" y="1980000"/>
            <a:ext cx="828000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99"/>
                </a:solidFill>
                <a:latin typeface="Source Sans Pro"/>
              </a:rPr>
              <a:t>Keyer Building &amp; Use Manual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99"/>
                </a:solidFill>
                <a:latin typeface="Source Sans Pro"/>
                <a:hlinkClick r:id="rId1"/>
              </a:rPr>
              <a:t>https://www.nf4rc.club/how-to-docs/arduino-k3ng-winkeyer-emulator-locally-developed-morse-code-keyer-manual/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99"/>
                </a:solidFill>
                <a:latin typeface="Source Sans Pro"/>
              </a:rPr>
              <a:t>Packaging Manual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99"/>
                </a:solidFill>
                <a:latin typeface="Source Sans Pro"/>
                <a:hlinkClick r:id="rId2"/>
              </a:rPr>
              <a:t>https://www.nf4rc.club/how-to-docs/arduino-winkeyer-packaging-instructions/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900000" y="106020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6699"/>
                </a:solidFill>
                <a:latin typeface="Source Sans Pro"/>
              </a:rPr>
              <a:t>Example Versions</a:t>
            </a:r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1341000" y="1980000"/>
            <a:ext cx="739764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  <p:pic>
        <p:nvPicPr>
          <p:cNvPr id="117" name="" descr=""/>
          <p:cNvPicPr/>
          <p:nvPr/>
        </p:nvPicPr>
        <p:blipFill>
          <a:blip r:embed="rId1"/>
          <a:stretch/>
        </p:blipFill>
        <p:spPr>
          <a:xfrm>
            <a:off x="2069280" y="1980000"/>
            <a:ext cx="5760000" cy="4320000"/>
          </a:xfrm>
          <a:prstGeom prst="rect">
            <a:avLst/>
          </a:prstGeom>
          <a:ln w="21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900000" y="106020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pic>
        <p:nvPicPr>
          <p:cNvPr id="119" name="" descr=""/>
          <p:cNvPicPr/>
          <p:nvPr/>
        </p:nvPicPr>
        <p:blipFill>
          <a:blip r:embed="rId1"/>
          <a:stretch/>
        </p:blipFill>
        <p:spPr>
          <a:xfrm>
            <a:off x="1620000" y="1866960"/>
            <a:ext cx="6390720" cy="4793040"/>
          </a:xfrm>
          <a:prstGeom prst="rect">
            <a:avLst/>
          </a:prstGeom>
          <a:ln w="21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900000" y="106020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6699"/>
                </a:solidFill>
                <a:latin typeface="Source Sans Pro"/>
              </a:rPr>
              <a:t>Mechanical Skills Developed</a:t>
            </a:r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900000" y="1980000"/>
            <a:ext cx="8280000" cy="4736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6699"/>
                </a:solidFill>
                <a:latin typeface="Source Sans Pro"/>
              </a:rPr>
              <a:t>Use of brass standoffs to mount printed circuit board</a:t>
            </a:r>
            <a:endParaRPr b="0" lang="en-US" sz="2800" spc="-1" strike="noStrike">
              <a:solidFill>
                <a:srgbClr val="006699"/>
              </a:solidFill>
              <a:latin typeface="Source Sans Pro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6699"/>
                </a:solidFill>
                <a:latin typeface="Source Sans Pro"/>
              </a:rPr>
              <a:t>Understanding of common connector types</a:t>
            </a:r>
            <a:endParaRPr b="0" lang="en-US" sz="2800" spc="-1" strike="noStrike">
              <a:solidFill>
                <a:srgbClr val="006699"/>
              </a:solidFill>
              <a:latin typeface="Source Sans Pro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6699"/>
                </a:solidFill>
                <a:latin typeface="Source Sans Pro"/>
              </a:rPr>
              <a:t>Drilling holes at prescribed location</a:t>
            </a:r>
            <a:endParaRPr b="0" lang="en-US" sz="2800" spc="-1" strike="noStrike">
              <a:solidFill>
                <a:srgbClr val="006699"/>
              </a:solidFill>
              <a:latin typeface="Source Sans Pro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6699"/>
                </a:solidFill>
                <a:latin typeface="Source Sans Pro"/>
              </a:rPr>
              <a:t>Dremel rotary cutter to make square openings</a:t>
            </a:r>
            <a:endParaRPr b="0" lang="en-US" sz="2800" spc="-1" strike="noStrike">
              <a:solidFill>
                <a:srgbClr val="006699"/>
              </a:solidFill>
              <a:latin typeface="Source Sans Pro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6699"/>
                </a:solidFill>
                <a:latin typeface="Source Sans Pro"/>
              </a:rPr>
              <a:t>Mounting potentiometer</a:t>
            </a:r>
            <a:endParaRPr b="0" lang="en-US" sz="2800" spc="-1" strike="noStrike">
              <a:solidFill>
                <a:srgbClr val="006699"/>
              </a:solidFill>
              <a:latin typeface="Source Sans Pro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800" spc="-1" strike="noStrike">
              <a:solidFill>
                <a:srgbClr val="006699"/>
              </a:solidFill>
              <a:latin typeface="Source Sans Pro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900000" y="106020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6699"/>
                </a:solidFill>
                <a:latin typeface="Source Sans Pro"/>
              </a:rPr>
              <a:t>Mechanical Build</a:t>
            </a:r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/>
          </p:nvPr>
        </p:nvSpPr>
        <p:spPr>
          <a:xfrm>
            <a:off x="900000" y="2209680"/>
            <a:ext cx="8280000" cy="3910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  <p:pic>
        <p:nvPicPr>
          <p:cNvPr id="124" name="" descr=""/>
          <p:cNvPicPr/>
          <p:nvPr/>
        </p:nvPicPr>
        <p:blipFill>
          <a:blip r:embed="rId1"/>
          <a:stretch/>
        </p:blipFill>
        <p:spPr>
          <a:xfrm>
            <a:off x="5040000" y="1620000"/>
            <a:ext cx="3915000" cy="5220000"/>
          </a:xfrm>
          <a:prstGeom prst="rect">
            <a:avLst/>
          </a:prstGeom>
          <a:ln w="21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900000" y="357480"/>
            <a:ext cx="8280000" cy="210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3200" spc="-1" strike="noStrike">
                <a:solidFill>
                  <a:srgbClr val="006699"/>
                </a:solidFill>
                <a:latin typeface="Source Sans Pro"/>
              </a:rPr>
              <a:t>Why do CW Field Day ops need a WINKEYER?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/>
          </p:nvPr>
        </p:nvSpPr>
        <p:spPr>
          <a:xfrm>
            <a:off x="900000" y="1980000"/>
            <a:ext cx="8280000" cy="481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99"/>
                </a:solidFill>
                <a:latin typeface="Source Sans Pro"/>
              </a:rPr>
              <a:t>Applications (N3FJP etc) can send “Morse” via serial ports – but code is </a:t>
            </a:r>
            <a:r>
              <a:rPr b="0" i="1" lang="en-US" sz="3200" spc="-1" strike="noStrike">
                <a:solidFill>
                  <a:srgbClr val="006699"/>
                </a:solidFill>
                <a:latin typeface="Source Sans Pro"/>
              </a:rPr>
              <a:t>JERKY, JUMPY</a:t>
            </a:r>
            <a:r>
              <a:rPr b="0" lang="en-US" sz="3200" spc="-1" strike="noStrike">
                <a:solidFill>
                  <a:srgbClr val="006699"/>
                </a:solidFill>
                <a:latin typeface="Source Sans Pro"/>
              </a:rPr>
              <a:t> because Windows </a:t>
            </a:r>
            <a:r>
              <a:rPr b="1" lang="en-US" sz="3200" spc="-1" strike="noStrike">
                <a:solidFill>
                  <a:srgbClr val="006699"/>
                </a:solidFill>
                <a:latin typeface="Source Sans Pro"/>
              </a:rPr>
              <a:t>pre-empts timing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99"/>
                </a:solidFill>
                <a:latin typeface="Source Sans Pro"/>
              </a:rPr>
              <a:t>Radios like ICOM7300 have PADDLE INPUT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99"/>
                </a:solidFill>
                <a:latin typeface="Source Sans Pro"/>
              </a:rPr>
              <a:t>Can send “canned-text” 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006699"/>
                </a:solidFill>
                <a:latin typeface="Source Sans Pro"/>
              </a:rPr>
              <a:t>Cannot</a:t>
            </a:r>
            <a:r>
              <a:rPr b="0" lang="en-US" sz="3200" spc="-1" strike="noStrike">
                <a:solidFill>
                  <a:srgbClr val="006699"/>
                </a:solidFill>
                <a:latin typeface="Source Sans Pro"/>
              </a:rPr>
              <a:t> insert callsign, from logging N3FJP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006699"/>
                </a:solidFill>
                <a:latin typeface="Source Sans Pro"/>
              </a:rPr>
              <a:t>Cannot</a:t>
            </a:r>
            <a:r>
              <a:rPr b="0" lang="en-US" sz="3200" spc="-1" strike="noStrike">
                <a:solidFill>
                  <a:srgbClr val="006699"/>
                </a:solidFill>
                <a:latin typeface="Source Sans Pro"/>
              </a:rPr>
              <a:t> change speed instantly / directly from a physical KNOB (without menu effort)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900000" y="106020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6699"/>
                </a:solidFill>
                <a:latin typeface="Source Sans Pro"/>
              </a:rPr>
              <a:t>Keyer Operation</a:t>
            </a:r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900000" y="1980000"/>
            <a:ext cx="828000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99"/>
                </a:solidFill>
                <a:latin typeface="Source Sans Pro"/>
              </a:rPr>
              <a:t>Command Mode versus operating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6699"/>
                </a:solidFill>
                <a:latin typeface="Source Sans Pro"/>
              </a:rPr>
              <a:t>Entering and exit command mode by BRIEF press on command button</a:t>
            </a:r>
            <a:endParaRPr b="0" lang="en-US" sz="2800" spc="-1" strike="noStrike">
              <a:solidFill>
                <a:srgbClr val="006699"/>
              </a:solidFill>
              <a:latin typeface="Source Sans Pro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99"/>
                </a:solidFill>
                <a:latin typeface="Source Sans Pro"/>
              </a:rPr>
              <a:t>Tailored set of commands to fit Arduino Memory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900000" y="106020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6699"/>
                </a:solidFill>
                <a:latin typeface="Source Sans Pro"/>
              </a:rPr>
              <a:t>Commands</a:t>
            </a:r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540000" y="1980000"/>
            <a:ext cx="9180000" cy="637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99"/>
                </a:solidFill>
                <a:latin typeface="Source Sans Pro"/>
              </a:rPr>
              <a:t>P1 &lt;send messge&gt;   Fill Memory #1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99"/>
                </a:solidFill>
                <a:latin typeface="Source Sans Pro"/>
              </a:rPr>
              <a:t>P2 &lt;send message&gt; Fill Memory #2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99"/>
                </a:solidFill>
                <a:latin typeface="Source Sans Pro"/>
              </a:rPr>
              <a:t>P3 &lt;send message&gt; Fill Memory #3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99"/>
                </a:solidFill>
                <a:latin typeface="Source Sans Pro"/>
              </a:rPr>
              <a:t>N     Swap dot/dash paddles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99"/>
                </a:solidFill>
                <a:latin typeface="Source Sans Pro"/>
              </a:rPr>
              <a:t>O     Cycles the sidetone between none, paddle, all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99"/>
                </a:solidFill>
                <a:latin typeface="Source Sans Pro"/>
              </a:rPr>
              <a:t>Y      Sets time delay between memory repeat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99"/>
                </a:solidFill>
                <a:latin typeface="Source Sans Pro"/>
              </a:rPr>
              <a:t>T      Very useful TUNE mode  (dot dash different)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129" name=""/>
          <p:cNvSpPr txBox="1"/>
          <p:nvPr/>
        </p:nvSpPr>
        <p:spPr>
          <a:xfrm>
            <a:off x="7200000" y="1440000"/>
            <a:ext cx="2700000" cy="858240"/>
          </a:xfrm>
          <a:prstGeom prst="rect">
            <a:avLst/>
          </a:prstGeom>
          <a:noFill/>
          <a:ln w="2160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latin typeface="Arial"/>
              </a:rPr>
              <a:t>Note – when using N3FJP you don’t need these memories! 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360000" y="37692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6699"/>
                </a:solidFill>
                <a:latin typeface="Source Sans Pro"/>
              </a:rPr>
              <a:t>N3FJP configuration</a:t>
            </a:r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pic>
        <p:nvPicPr>
          <p:cNvPr id="131" name="" descr=""/>
          <p:cNvPicPr/>
          <p:nvPr/>
        </p:nvPicPr>
        <p:blipFill>
          <a:blip r:embed="rId1"/>
          <a:stretch/>
        </p:blipFill>
        <p:spPr>
          <a:xfrm>
            <a:off x="720000" y="1195200"/>
            <a:ext cx="8280000" cy="5308920"/>
          </a:xfrm>
          <a:prstGeom prst="rect">
            <a:avLst/>
          </a:prstGeom>
          <a:ln w="21600">
            <a:noFill/>
          </a:ln>
        </p:spPr>
      </p:pic>
      <p:sp>
        <p:nvSpPr>
          <p:cNvPr id="132" name=""/>
          <p:cNvSpPr txBox="1"/>
          <p:nvPr/>
        </p:nvSpPr>
        <p:spPr>
          <a:xfrm>
            <a:off x="180000" y="6660000"/>
            <a:ext cx="8216640" cy="346320"/>
          </a:xfrm>
          <a:prstGeom prst="rect">
            <a:avLst/>
          </a:prstGeom>
          <a:noFill/>
          <a:ln w="2160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latin typeface="Arial"/>
              </a:rPr>
              <a:t>BE CERTAIN to set the Windows Port Defult for that COM PORT to 1200 Baud!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900000" y="106020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6699"/>
                </a:solidFill>
                <a:latin typeface="Source Sans Pro"/>
              </a:rPr>
              <a:t>Paddle Prices Prohibitive!</a:t>
            </a:r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pic>
        <p:nvPicPr>
          <p:cNvPr id="134" name="" descr=""/>
          <p:cNvPicPr/>
          <p:nvPr/>
        </p:nvPicPr>
        <p:blipFill>
          <a:blip r:embed="rId1"/>
          <a:stretch/>
        </p:blipFill>
        <p:spPr>
          <a:xfrm>
            <a:off x="900000" y="2493360"/>
            <a:ext cx="8280000" cy="3358080"/>
          </a:xfrm>
          <a:prstGeom prst="rect">
            <a:avLst/>
          </a:prstGeom>
          <a:ln w="21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900000" y="106020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6699"/>
                </a:solidFill>
                <a:latin typeface="Source Sans Pro"/>
              </a:rPr>
              <a:t>Add-On Project: Paddles</a:t>
            </a:r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900000" y="1980000"/>
            <a:ext cx="828000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99"/>
                </a:solidFill>
                <a:latin typeface="Source Sans Pro"/>
              </a:rPr>
              <a:t>CW keyer PADDLES are another high-priced item, out of reach of many hams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99"/>
                </a:solidFill>
                <a:latin typeface="Source Sans Pro"/>
              </a:rPr>
              <a:t>Turns out – easy to build!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99"/>
                </a:solidFill>
                <a:latin typeface="Source Sans Pro"/>
              </a:rPr>
              <a:t>Solid state inputs like Arduino work FINE with simple screw/metal contact closures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99"/>
                </a:solidFill>
                <a:latin typeface="Source Sans Pro"/>
              </a:rPr>
              <a:t>Simple hardware products provide the spring-action and needed flexibility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900000" y="772920"/>
            <a:ext cx="8280000" cy="12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6699"/>
                </a:solidFill>
                <a:latin typeface="Source Sans Pro"/>
              </a:rPr>
              <a:t>Paddle Parts Readily Available</a:t>
            </a:r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138" name=""/>
          <p:cNvSpPr txBox="1"/>
          <p:nvPr/>
        </p:nvSpPr>
        <p:spPr>
          <a:xfrm>
            <a:off x="900000" y="2520000"/>
            <a:ext cx="8820000" cy="1626120"/>
          </a:xfrm>
          <a:prstGeom prst="rect">
            <a:avLst/>
          </a:prstGeom>
          <a:noFill/>
          <a:ln w="2160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latin typeface="Arial"/>
              </a:rPr>
              <a:t>Stainless steel right-angle brackets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  <a:hlinkClick r:id="rId1"/>
              </a:rPr>
              <a:t>https://www.amazon.com/gp/product/B08BZPG7ZM?th=1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Zinc-plated Steel Tie Plate (20-gauge galvanized 1-1/4” x 9” tie $0.88)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  <a:hlinkClick r:id="rId2"/>
              </a:rPr>
              <a:t>https://www.homedepot.com/p/Simpson-Strong-Tie-LSTA-1-1-4-in-x-9-in-20-Gauge-Galvanized-Strap-Tie-LSTA9/202255804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900000" y="1080000"/>
            <a:ext cx="8280000" cy="663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4000" spc="-1" strike="noStrike">
                <a:solidFill>
                  <a:srgbClr val="006699"/>
                </a:solidFill>
                <a:latin typeface="Source Sans Pro"/>
              </a:rPr>
              <a:t>Homebrew $7 Paddle</a:t>
            </a:r>
            <a:endParaRPr b="0" lang="en-US" sz="4000" spc="-1" strike="noStrike">
              <a:solidFill>
                <a:srgbClr val="006699"/>
              </a:solidFill>
              <a:latin typeface="Source Sans Pro"/>
            </a:endParaRPr>
          </a:p>
        </p:txBody>
      </p:sp>
      <p:pic>
        <p:nvPicPr>
          <p:cNvPr id="140" name="" descr=""/>
          <p:cNvPicPr/>
          <p:nvPr/>
        </p:nvPicPr>
        <p:blipFill>
          <a:blip r:embed="rId1"/>
          <a:stretch/>
        </p:blipFill>
        <p:spPr>
          <a:xfrm>
            <a:off x="180000" y="2518200"/>
            <a:ext cx="9180000" cy="4141800"/>
          </a:xfrm>
          <a:prstGeom prst="rect">
            <a:avLst/>
          </a:prstGeom>
          <a:ln w="21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900000" y="106020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6699"/>
                </a:solidFill>
                <a:latin typeface="Source Sans Pro"/>
              </a:rPr>
              <a:t>Hugh Minnich Paddle</a:t>
            </a:r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pic>
        <p:nvPicPr>
          <p:cNvPr id="142" name="" descr=""/>
          <p:cNvPicPr/>
          <p:nvPr/>
        </p:nvPicPr>
        <p:blipFill>
          <a:blip r:embed="rId1"/>
          <a:stretch/>
        </p:blipFill>
        <p:spPr>
          <a:xfrm>
            <a:off x="1144080" y="1980000"/>
            <a:ext cx="7791840" cy="4384800"/>
          </a:xfrm>
          <a:prstGeom prst="rect">
            <a:avLst/>
          </a:prstGeom>
          <a:ln w="21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900000" y="106020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6699"/>
                </a:solidFill>
                <a:latin typeface="Source Sans Pro"/>
              </a:rPr>
              <a:t>Cheap to add to go-box!</a:t>
            </a:r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pic>
        <p:nvPicPr>
          <p:cNvPr id="144" name="" descr=""/>
          <p:cNvPicPr/>
          <p:nvPr/>
        </p:nvPicPr>
        <p:blipFill>
          <a:blip r:embed="rId1"/>
          <a:stretch/>
        </p:blipFill>
        <p:spPr>
          <a:xfrm>
            <a:off x="1260000" y="1800000"/>
            <a:ext cx="6943320" cy="5207400"/>
          </a:xfrm>
          <a:prstGeom prst="rect">
            <a:avLst/>
          </a:prstGeom>
          <a:ln w="21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900000" y="106020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900000" y="1980000"/>
            <a:ext cx="828000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720000" y="594000"/>
            <a:ext cx="8280000" cy="120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6699"/>
                </a:solidFill>
                <a:latin typeface="Source Sans Pro"/>
              </a:rPr>
              <a:t>BIG ADVANTAGE for CW ops</a:t>
            </a:r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900000" y="1980000"/>
            <a:ext cx="8280000" cy="411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6699"/>
                </a:solidFill>
                <a:latin typeface="Source Sans Pro"/>
              </a:rPr>
              <a:t>N3FJP provides almost all CW SENDING with perfect timing through WINKEYER – via canned text usually!</a:t>
            </a:r>
            <a:endParaRPr b="0" lang="en-US" sz="2800" spc="-1" strike="noStrike">
              <a:solidFill>
                <a:srgbClr val="006699"/>
              </a:solidFill>
              <a:latin typeface="Source Sans Pro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6699"/>
                </a:solidFill>
                <a:latin typeface="Source Sans Pro"/>
              </a:rPr>
              <a:t>No errors!   No time wasted!</a:t>
            </a:r>
            <a:endParaRPr b="0" lang="en-US" sz="2800" spc="-1" strike="noStrike">
              <a:solidFill>
                <a:srgbClr val="006699"/>
              </a:solidFill>
              <a:latin typeface="Source Sans Pro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6699"/>
                </a:solidFill>
                <a:latin typeface="Source Sans Pro"/>
              </a:rPr>
              <a:t>Touch-typist </a:t>
            </a:r>
            <a:r>
              <a:rPr b="1" lang="en-US" sz="2800" spc="-1" strike="noStrike">
                <a:solidFill>
                  <a:srgbClr val="006699"/>
                </a:solidFill>
                <a:latin typeface="Source Sans Pro"/>
              </a:rPr>
              <a:t>fingers remain on keyboard</a:t>
            </a:r>
            <a:r>
              <a:rPr b="0" lang="en-US" sz="2800" spc="-1" strike="noStrike">
                <a:solidFill>
                  <a:srgbClr val="006699"/>
                </a:solidFill>
                <a:latin typeface="Source Sans Pro"/>
              </a:rPr>
              <a:t> continuously</a:t>
            </a:r>
            <a:endParaRPr b="0" lang="en-US" sz="2800" spc="-1" strike="noStrike">
              <a:solidFill>
                <a:srgbClr val="006699"/>
              </a:solidFill>
              <a:latin typeface="Source Sans Pro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6699"/>
                </a:solidFill>
                <a:latin typeface="Source Sans Pro"/>
              </a:rPr>
              <a:t>In hours of Field Day, only a small number of paddle-CW actually required, generally when other operator confused. </a:t>
            </a:r>
            <a:endParaRPr b="0" lang="en-US" sz="2800" spc="-1" strike="noStrike">
              <a:solidFill>
                <a:srgbClr val="006699"/>
              </a:solidFill>
              <a:latin typeface="Source Sans Pro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40000" y="374040"/>
            <a:ext cx="8280000" cy="70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6699"/>
                </a:solidFill>
                <a:latin typeface="Source Sans Pro"/>
              </a:rPr>
              <a:t>Commercial Product</a:t>
            </a:r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pic>
        <p:nvPicPr>
          <p:cNvPr id="89" name="" descr=""/>
          <p:cNvPicPr/>
          <p:nvPr/>
        </p:nvPicPr>
        <p:blipFill>
          <a:blip r:embed="rId1"/>
          <a:stretch/>
        </p:blipFill>
        <p:spPr>
          <a:xfrm>
            <a:off x="193320" y="1429200"/>
            <a:ext cx="9810360" cy="4762080"/>
          </a:xfrm>
          <a:prstGeom prst="rect">
            <a:avLst/>
          </a:prstGeom>
          <a:ln w="21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40000" y="374040"/>
            <a:ext cx="8280000" cy="70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6699"/>
                </a:solidFill>
                <a:latin typeface="Source Sans Pro"/>
              </a:rPr>
              <a:t>Commercial Product</a:t>
            </a:r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91" name=""/>
          <p:cNvSpPr txBox="1"/>
          <p:nvPr/>
        </p:nvSpPr>
        <p:spPr>
          <a:xfrm>
            <a:off x="720000" y="1980000"/>
            <a:ext cx="9000000" cy="4680360"/>
          </a:xfrm>
          <a:prstGeom prst="rect">
            <a:avLst/>
          </a:prstGeom>
          <a:noFill/>
          <a:ln w="21600">
            <a:noFill/>
          </a:ln>
        </p:spPr>
        <p:txBody>
          <a:bodyPr lIns="90000" rIns="90000" tIns="45000" bIns="45000" anchor="t">
            <a:noAutofit/>
          </a:bodyPr>
          <a:p>
            <a:pPr marL="360000" indent="-360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Steve K1EL’s product works WELL and is utilized by many, many operators.</a:t>
            </a:r>
            <a:endParaRPr b="0" lang="en-US" sz="2400" spc="-1" strike="noStrike">
              <a:latin typeface="Arial"/>
            </a:endParaRPr>
          </a:p>
          <a:p>
            <a:pPr marL="360000" indent="-360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Accepts 1200 baud USB connections from computers, multiple logging systems (N1MM, N3FJP, others) </a:t>
            </a:r>
            <a:endParaRPr b="0" lang="en-US" sz="2400" spc="-1" strike="noStrike">
              <a:latin typeface="Arial"/>
            </a:endParaRPr>
          </a:p>
          <a:p>
            <a:pPr marL="360000" indent="-360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Provides solid-state keying for low-positive-voltage straight-key radio inputs</a:t>
            </a:r>
            <a:endParaRPr b="0" lang="en-US" sz="2400" spc="-1" strike="noStrike">
              <a:latin typeface="Arial"/>
            </a:endParaRPr>
          </a:p>
          <a:p>
            <a:endParaRPr b="0" lang="en-US" sz="2400" spc="-1" strike="noStrike">
              <a:latin typeface="Arial"/>
            </a:endParaRPr>
          </a:p>
          <a:p>
            <a:pPr marL="360000" indent="-360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Does not provide relay output suitable for older radios with high negative voltage (e.g. many vacuumtube radios using grid-block keying (Heathkit etc)</a:t>
            </a:r>
            <a:endParaRPr b="0" lang="en-US" sz="2400" spc="-1" strike="noStrike">
              <a:latin typeface="Arial"/>
            </a:endParaRPr>
          </a:p>
          <a:p>
            <a:endParaRPr b="0" lang="en-US" sz="2400" spc="-1" strike="noStrike">
              <a:latin typeface="Arial"/>
            </a:endParaRPr>
          </a:p>
          <a:p>
            <a:pPr marL="360000" indent="-360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latin typeface="Arial"/>
              </a:rPr>
              <a:t>BIGGEST ADVANCE by Steve might be his WINKEYER PROTOCOL which has been adopted by major logging systems</a:t>
            </a:r>
            <a:r>
              <a:rPr b="0" lang="en-US" sz="2400" spc="-1" strike="noStrike">
                <a:latin typeface="Arial"/>
              </a:rPr>
              <a:t>.</a:t>
            </a:r>
            <a:r>
              <a:rPr b="0" lang="en-US" sz="1800" spc="-1" strike="noStrike">
                <a:latin typeface="Arial"/>
              </a:rPr>
              <a:t>    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900000" y="106020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6699"/>
                </a:solidFill>
                <a:latin typeface="Source Sans Pro"/>
              </a:rPr>
              <a:t>K3NG’s contribution</a:t>
            </a:r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360000" y="1980000"/>
            <a:ext cx="5400000" cy="445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99"/>
                </a:solidFill>
                <a:latin typeface="Source Sans Pro"/>
                <a:hlinkClick r:id="rId1"/>
              </a:rPr>
              <a:t>https://blog.radioartisan.com/arduino-cw-keyer/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99"/>
                </a:solidFill>
                <a:latin typeface="Source Sans Pro"/>
              </a:rPr>
              <a:t>Some years ago, K3NG wrote freely-available code for an Arduino-based keyer using the WINKEYER protocol.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99"/>
                </a:solidFill>
                <a:latin typeface="Source Sans Pro"/>
              </a:rPr>
              <a:t>Multiple commercial products exist using this codebase.   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  <p:pic>
        <p:nvPicPr>
          <p:cNvPr id="94" name="" descr=""/>
          <p:cNvPicPr/>
          <p:nvPr/>
        </p:nvPicPr>
        <p:blipFill>
          <a:blip r:embed="rId2"/>
          <a:stretch/>
        </p:blipFill>
        <p:spPr>
          <a:xfrm>
            <a:off x="6266880" y="3420000"/>
            <a:ext cx="3735360" cy="3420000"/>
          </a:xfrm>
          <a:prstGeom prst="rect">
            <a:avLst/>
          </a:prstGeom>
          <a:ln w="21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720000" y="394200"/>
            <a:ext cx="8280000" cy="1405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6699"/>
                </a:solidFill>
                <a:latin typeface="Source Sans Pro"/>
              </a:rPr>
              <a:t>North Florida Amateur Radio Club</a:t>
            </a:r>
            <a:br/>
            <a:r>
              <a:rPr b="0" lang="en-US" sz="4400" spc="-1" strike="noStrike">
                <a:solidFill>
                  <a:srgbClr val="006699"/>
                </a:solidFill>
                <a:latin typeface="Source Sans Pro"/>
              </a:rPr>
              <a:t>NF4RC  /   NF4AC</a:t>
            </a:r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900000" y="1980000"/>
            <a:ext cx="828000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99"/>
                </a:solidFill>
                <a:latin typeface="Source Sans Pro"/>
              </a:rPr>
              <a:t>Most of our members don’t do Morse Code.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99"/>
                </a:solidFill>
                <a:latin typeface="Source Sans Pro"/>
              </a:rPr>
              <a:t>We DO teach, experiment, and BUILD THINGS in our “LabNLunch” meetings throughout the year – a way of further training our volunteers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99"/>
                </a:solidFill>
                <a:latin typeface="Source Sans Pro"/>
              </a:rPr>
              <a:t>Rather than BUY an off-the-shelf item, we wanted to give our volunteers a LEARNING EXPERIENCE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720000" y="360000"/>
            <a:ext cx="8280000" cy="70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6699"/>
                </a:solidFill>
                <a:latin typeface="Source Sans Pro"/>
              </a:rPr>
              <a:t>FCC Part 97.1</a:t>
            </a:r>
            <a:endParaRPr b="0" lang="en-US" sz="44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900000" y="1260000"/>
            <a:ext cx="8280000" cy="522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2000" spc="-1" strike="noStrike">
                <a:solidFill>
                  <a:srgbClr val="006699"/>
                </a:solidFill>
                <a:latin typeface="Source Sans Pro"/>
              </a:rPr>
              <a:t>§97.1   Basis and purpose</a:t>
            </a:r>
            <a:endParaRPr b="0" lang="en-US" sz="2000" spc="-1" strike="noStrike">
              <a:solidFill>
                <a:srgbClr val="006699"/>
              </a:solidFill>
              <a:latin typeface="Source Sans Pro"/>
            </a:endParaRPr>
          </a:p>
          <a:p>
            <a:r>
              <a:rPr b="0" lang="en-US" sz="2000" spc="-1" strike="noStrike">
                <a:solidFill>
                  <a:srgbClr val="006699"/>
                </a:solidFill>
                <a:latin typeface="Source Sans Pro"/>
              </a:rPr>
              <a:t>The rules and regulations in this part are designed to provide an amateur radio service having a fundamental purpose as expressed in the following principles:</a:t>
            </a:r>
            <a:endParaRPr b="0" lang="en-US" sz="2000" spc="-1" strike="noStrike">
              <a:solidFill>
                <a:srgbClr val="006699"/>
              </a:solidFill>
              <a:latin typeface="Source Sans Pro"/>
            </a:endParaRPr>
          </a:p>
          <a:p>
            <a:r>
              <a:rPr b="0" lang="en-US" sz="2000" spc="-1" strike="noStrike">
                <a:solidFill>
                  <a:srgbClr val="006699"/>
                </a:solidFill>
                <a:latin typeface="Source Sans Pro"/>
              </a:rPr>
              <a:t>(a) Recognition and enhancement of the value of the amateur service to the public as a voluntary noncommercial communication service, particularly with respect to providing emergency communications.</a:t>
            </a:r>
            <a:endParaRPr b="0" lang="en-US" sz="2000" spc="-1" strike="noStrike">
              <a:solidFill>
                <a:srgbClr val="006699"/>
              </a:solidFill>
              <a:latin typeface="Source Sans Pro"/>
            </a:endParaRPr>
          </a:p>
          <a:p>
            <a:r>
              <a:rPr b="0" lang="en-US" sz="2000" spc="-1" strike="noStrike">
                <a:solidFill>
                  <a:srgbClr val="006699"/>
                </a:solidFill>
                <a:latin typeface="Source Sans Pro"/>
              </a:rPr>
              <a:t>(b) Continuation and extension of the amateur's proven ability to contribute to the advancement of the radio art.</a:t>
            </a:r>
            <a:endParaRPr b="0" lang="en-US" sz="2000" spc="-1" strike="noStrike">
              <a:solidFill>
                <a:srgbClr val="006699"/>
              </a:solidFill>
              <a:latin typeface="Source Sans Pro"/>
            </a:endParaRPr>
          </a:p>
          <a:p>
            <a:r>
              <a:rPr b="0" lang="en-US" sz="2000" spc="-1" strike="noStrike">
                <a:solidFill>
                  <a:srgbClr val="006699"/>
                </a:solidFill>
                <a:latin typeface="Source Sans Pro"/>
              </a:rPr>
              <a:t>(c) Encouragement and improvement of the amateur service through rules which provide for </a:t>
            </a:r>
            <a:r>
              <a:rPr b="1" lang="en-US" sz="2000" spc="-1" strike="noStrike">
                <a:solidFill>
                  <a:srgbClr val="006699"/>
                </a:solidFill>
                <a:latin typeface="Source Sans Pro"/>
              </a:rPr>
              <a:t>advancing skills in both the communication and technical phases of the art.</a:t>
            </a:r>
            <a:endParaRPr b="0" lang="en-US" sz="2000" spc="-1" strike="noStrike">
              <a:solidFill>
                <a:srgbClr val="006699"/>
              </a:solidFill>
              <a:latin typeface="Source Sans Pro"/>
            </a:endParaRPr>
          </a:p>
          <a:p>
            <a:r>
              <a:rPr b="0" lang="en-US" sz="2000" spc="-1" strike="noStrike">
                <a:solidFill>
                  <a:srgbClr val="006699"/>
                </a:solidFill>
                <a:latin typeface="Source Sans Pro"/>
              </a:rPr>
              <a:t>(d) </a:t>
            </a:r>
            <a:r>
              <a:rPr b="1" lang="en-US" sz="2000" spc="-1" strike="noStrike">
                <a:solidFill>
                  <a:srgbClr val="006699"/>
                </a:solidFill>
                <a:latin typeface="Source Sans Pro"/>
              </a:rPr>
              <a:t>Expansion of the existing reservoir within the amateur radio service of trained operators, technicians, and electronics experts</a:t>
            </a:r>
            <a:r>
              <a:rPr b="0" lang="en-US" sz="2000" spc="-1" strike="noStrike">
                <a:solidFill>
                  <a:srgbClr val="006699"/>
                </a:solidFill>
                <a:latin typeface="Source Sans Pro"/>
              </a:rPr>
              <a:t>.</a:t>
            </a:r>
            <a:endParaRPr b="0" lang="en-US" sz="2000" spc="-1" strike="noStrike">
              <a:solidFill>
                <a:srgbClr val="006699"/>
              </a:solidFill>
              <a:latin typeface="Source Sans Pro"/>
            </a:endParaRPr>
          </a:p>
          <a:p>
            <a:r>
              <a:rPr b="0" lang="en-US" sz="2000" spc="-1" strike="noStrike">
                <a:solidFill>
                  <a:srgbClr val="006699"/>
                </a:solidFill>
                <a:latin typeface="Source Sans Pro"/>
              </a:rPr>
              <a:t>(e) Continuation and extension of the amateur's unique ability to enhance international goodwill.</a:t>
            </a:r>
            <a:endParaRPr b="0" lang="en-US" sz="2000" spc="-1" strike="noStrike">
              <a:solidFill>
                <a:srgbClr val="006699"/>
              </a:solidFill>
              <a:latin typeface="Source Sans Pro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900000" y="1080000"/>
            <a:ext cx="8280000" cy="663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4000" spc="-1" strike="noStrike">
                <a:solidFill>
                  <a:srgbClr val="006699"/>
                </a:solidFill>
                <a:latin typeface="Source Sans Pro"/>
              </a:rPr>
              <a:t>Perfect Kind of Project for Ham Club</a:t>
            </a:r>
            <a:endParaRPr b="0" lang="en-US" sz="4000" spc="-1" strike="noStrike">
              <a:solidFill>
                <a:srgbClr val="006699"/>
              </a:solidFill>
              <a:latin typeface="Source Sans Pro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900000" y="1980000"/>
            <a:ext cx="8280000" cy="448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99"/>
                </a:solidFill>
                <a:latin typeface="Source Sans Pro"/>
              </a:rPr>
              <a:t>Printed circuit board greatly reduces time and errors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99"/>
                </a:solidFill>
                <a:latin typeface="Source Sans Pro"/>
              </a:rPr>
              <a:t>No tricky RF wiring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99"/>
                </a:solidFill>
                <a:latin typeface="Source Sans Pro"/>
              </a:rPr>
              <a:t>Not very RF sensitive either!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99"/>
                </a:solidFill>
                <a:latin typeface="Source Sans Pro"/>
              </a:rPr>
              <a:t>12V or USB powered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99"/>
                </a:solidFill>
                <a:latin typeface="Source Sans Pro"/>
              </a:rPr>
              <a:t>Relatively few components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99"/>
                </a:solidFill>
                <a:latin typeface="Source Sans Pro"/>
              </a:rPr>
              <a:t>Emphasizes connectors / connections </a:t>
            </a:r>
            <a:endParaRPr b="0" lang="en-US" sz="3200" spc="-1" strike="noStrike">
              <a:solidFill>
                <a:srgbClr val="006699"/>
              </a:solidFill>
              <a:latin typeface="Source Sans Pro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</TotalTime>
  <Application>LibreOffice/7.2.4.1$Windows_X86_64 LibreOffice_project/27d75539669ac387bb498e35313b970b7fe9c4f9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2024-02-15T20:47:17Z</dcterms:created>
  <dc:creator/>
  <dc:description>This is a template for Apache OpenOffice promotion.
Background design by Yun Chao Xu.
Template implementation by Shenfeng Liu.
2012/5/9</dc:description>
  <cp:keywords>Apache OpenOffice business Apache OpenOffice business</cp:keywords>
  <dc:language>en-US</dc:language>
  <cp:lastModifiedBy/>
  <dcterms:modified xsi:type="dcterms:W3CDTF">2025-02-03T10:50:46Z</dcterms:modified>
  <cp:revision>16</cp:revision>
  <dc:subject>Apache OpenOffice Presentation Template</dc:subject>
  <dc:title>blue-gulls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icense">
    <vt:lpwstr>BSD (http://templates.services.openoffice.org/bsd-license)</vt:lpwstr>
  </property>
</Properties>
</file>