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3" r:id="rId15"/>
    <p:sldId id="269" r:id="rId16"/>
    <p:sldId id="270" r:id="rId17"/>
    <p:sldId id="282" r:id="rId18"/>
    <p:sldId id="271" r:id="rId19"/>
    <p:sldId id="272" r:id="rId20"/>
    <p:sldId id="274" r:id="rId21"/>
    <p:sldId id="278" r:id="rId22"/>
    <p:sldId id="275" r:id="rId23"/>
    <p:sldId id="276" r:id="rId24"/>
    <p:sldId id="277" r:id="rId25"/>
    <p:sldId id="279" r:id="rId26"/>
    <p:sldId id="280" r:id="rId27"/>
    <p:sldId id="28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2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picaxe.com/software/third-party/pebble/" TargetMode="External"/><Relationship Id="rId2" Type="http://schemas.openxmlformats.org/officeDocument/2006/relationships/hyperlink" Target="https://picaxe.com/software/picaxe/" TargetMode="External"/><Relationship Id="rId1" Type="http://schemas.openxmlformats.org/officeDocument/2006/relationships/slideLayout" Target="../slideLayouts/slideLayout2.xml"/><Relationship Id="rId6" Type="http://schemas.openxmlformats.org/officeDocument/2006/relationships/hyperlink" Target="https://picaxe.com/getting-started/downloading-your-first-program/" TargetMode="External"/><Relationship Id="rId5" Type="http://schemas.openxmlformats.org/officeDocument/2006/relationships/hyperlink" Target="https://picaxe.com/getting-started/picaxe-manuals/" TargetMode="External"/><Relationship Id="rId4" Type="http://schemas.openxmlformats.org/officeDocument/2006/relationships/hyperlink" Target="https://picaxe.com/software/drivers/"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2057399"/>
          </a:xfrm>
        </p:spPr>
        <p:txBody>
          <a:bodyPr/>
          <a:lstStyle/>
          <a:p>
            <a:r>
              <a:rPr lang="en-US" sz="7200" dirty="0" smtClean="0">
                <a:latin typeface="Arial" panose="020B0604020202020204" pitchFamily="34" charset="0"/>
                <a:cs typeface="Arial" panose="020B0604020202020204" pitchFamily="34" charset="0"/>
              </a:rPr>
              <a:t>PEBBLE</a:t>
            </a:r>
            <a:endParaRPr lang="en-US" sz="72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457200" y="2819400"/>
            <a:ext cx="8229600" cy="2743200"/>
          </a:xfrm>
        </p:spPr>
        <p:txBody>
          <a:bodyPr>
            <a:normAutofit lnSpcReduction="10000"/>
          </a:bodyPr>
          <a:lstStyle/>
          <a:p>
            <a:r>
              <a:rPr lang="en-US" b="1" dirty="0" smtClean="0">
                <a:solidFill>
                  <a:schemeClr val="tx1"/>
                </a:solidFill>
              </a:rPr>
              <a:t>Picaxe Electronic Bread Board Layout Emulator</a:t>
            </a:r>
          </a:p>
          <a:p>
            <a:endParaRPr lang="en-US" dirty="0" smtClean="0"/>
          </a:p>
          <a:p>
            <a:r>
              <a:rPr lang="en-US" dirty="0" smtClean="0">
                <a:solidFill>
                  <a:schemeClr val="tx1"/>
                </a:solidFill>
              </a:rPr>
              <a:t>Presented By</a:t>
            </a:r>
          </a:p>
          <a:p>
            <a:r>
              <a:rPr lang="en-US" dirty="0" smtClean="0">
                <a:solidFill>
                  <a:schemeClr val="tx1"/>
                </a:solidFill>
              </a:rPr>
              <a:t>Mike Hembrey</a:t>
            </a:r>
          </a:p>
          <a:p>
            <a:r>
              <a:rPr lang="en-US" dirty="0" smtClean="0">
                <a:solidFill>
                  <a:schemeClr val="tx1"/>
                </a:solidFill>
              </a:rPr>
              <a:t>kv0oom</a:t>
            </a:r>
          </a:p>
          <a:p>
            <a:endParaRPr lang="en-US" dirty="0"/>
          </a:p>
          <a:p>
            <a:endParaRPr lang="en-US" dirty="0"/>
          </a:p>
        </p:txBody>
      </p:sp>
    </p:spTree>
    <p:extLst>
      <p:ext uri="{BB962C8B-B14F-4D97-AF65-F5344CB8AC3E}">
        <p14:creationId xmlns:p14="http://schemas.microsoft.com/office/powerpoint/2010/main" val="2107847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to UFO</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2423" y="1600200"/>
            <a:ext cx="6399153" cy="4525963"/>
          </a:xfrm>
        </p:spPr>
      </p:pic>
    </p:spTree>
    <p:extLst>
      <p:ext uri="{BB962C8B-B14F-4D97-AF65-F5344CB8AC3E}">
        <p14:creationId xmlns:p14="http://schemas.microsoft.com/office/powerpoint/2010/main" val="2421505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it a reusable module, but…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84834"/>
            <a:ext cx="8229600" cy="3956694"/>
          </a:xfrm>
        </p:spPr>
      </p:pic>
    </p:spTree>
    <p:extLst>
      <p:ext uri="{BB962C8B-B14F-4D97-AF65-F5344CB8AC3E}">
        <p14:creationId xmlns:p14="http://schemas.microsoft.com/office/powerpoint/2010/main" val="1502594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dirty="0" smtClean="0"/>
              <a:t>These 2 resistors must be </a:t>
            </a:r>
            <a:br>
              <a:rPr lang="en-US" dirty="0" smtClean="0"/>
            </a:br>
            <a:r>
              <a:rPr lang="en-US" dirty="0" smtClean="0"/>
              <a:t>in the Picaxe circuit.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84834"/>
            <a:ext cx="8229600" cy="3956694"/>
          </a:xfrm>
        </p:spPr>
      </p:pic>
    </p:spTree>
    <p:extLst>
      <p:ext uri="{BB962C8B-B14F-4D97-AF65-F5344CB8AC3E}">
        <p14:creationId xmlns:p14="http://schemas.microsoft.com/office/powerpoint/2010/main" val="8067731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Tracker</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2423" y="1600200"/>
            <a:ext cx="6399153" cy="4525963"/>
          </a:xfrm>
        </p:spPr>
      </p:pic>
    </p:spTree>
    <p:extLst>
      <p:ext uri="{BB962C8B-B14F-4D97-AF65-F5344CB8AC3E}">
        <p14:creationId xmlns:p14="http://schemas.microsoft.com/office/powerpoint/2010/main" val="2801052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 the Solderless Layout</a:t>
            </a:r>
            <a:br>
              <a:rPr lang="en-US" dirty="0" smtClean="0"/>
            </a:br>
            <a:r>
              <a:rPr lang="en-US" sz="2700" dirty="0" smtClean="0">
                <a:latin typeface="Arial" panose="020B0604020202020204" pitchFamily="34" charset="0"/>
                <a:cs typeface="Arial" panose="020B0604020202020204" pitchFamily="34" charset="0"/>
              </a:rPr>
              <a:t>(50 rows, 2 parallel rails, red at top)</a:t>
            </a:r>
            <a:endParaRPr lang="en-US" sz="27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0" y="2057400"/>
            <a:ext cx="2895600" cy="4560570"/>
          </a:xfrm>
        </p:spPr>
      </p:pic>
    </p:spTree>
    <p:extLst>
      <p:ext uri="{BB962C8B-B14F-4D97-AF65-F5344CB8AC3E}">
        <p14:creationId xmlns:p14="http://schemas.microsoft.com/office/powerpoint/2010/main" val="3904049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Many IC Choices Available</a:t>
            </a:r>
            <a:br>
              <a:rPr lang="en-US" dirty="0" smtClean="0"/>
            </a:br>
            <a:r>
              <a:rPr lang="en-US" sz="2400" dirty="0" smtClean="0">
                <a:latin typeface="Arial" panose="020B0604020202020204" pitchFamily="34" charset="0"/>
                <a:cs typeface="Arial" panose="020B0604020202020204" pitchFamily="34" charset="0"/>
              </a:rPr>
              <a:t>(Not just for Picaxe circuits)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8084" y="1600200"/>
            <a:ext cx="7047832" cy="4525963"/>
          </a:xfrm>
        </p:spPr>
      </p:pic>
    </p:spTree>
    <p:extLst>
      <p:ext uri="{BB962C8B-B14F-4D97-AF65-F5344CB8AC3E}">
        <p14:creationId xmlns:p14="http://schemas.microsoft.com/office/powerpoint/2010/main" val="3207544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Strobe Circuit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4545" y="1828801"/>
            <a:ext cx="6334910" cy="4068762"/>
          </a:xfrm>
        </p:spPr>
      </p:pic>
    </p:spTree>
    <p:extLst>
      <p:ext uri="{BB962C8B-B14F-4D97-AF65-F5344CB8AC3E}">
        <p14:creationId xmlns:p14="http://schemas.microsoft.com/office/powerpoint/2010/main" val="894970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08M2 or 14M2, Same Code</a:t>
            </a:r>
            <a:br>
              <a:rPr lang="en-US" dirty="0" smtClean="0"/>
            </a:br>
            <a:r>
              <a:rPr lang="en-US" sz="2800" dirty="0" smtClean="0"/>
              <a:t>(Pin assignments will be different)</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3962400"/>
            <a:ext cx="8966242" cy="269716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166" y="1981200"/>
            <a:ext cx="8079668" cy="1459992"/>
          </a:xfrm>
          <a:prstGeom prst="rect">
            <a:avLst/>
          </a:prstGeom>
        </p:spPr>
      </p:pic>
    </p:spTree>
    <p:extLst>
      <p:ext uri="{BB962C8B-B14F-4D97-AF65-F5344CB8AC3E}">
        <p14:creationId xmlns:p14="http://schemas.microsoft.com/office/powerpoint/2010/main" val="3147770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 Big Stuff First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2150" y="1554162"/>
            <a:ext cx="6459700" cy="4618038"/>
          </a:xfrm>
        </p:spPr>
      </p:pic>
    </p:spTree>
    <p:extLst>
      <p:ext uri="{BB962C8B-B14F-4D97-AF65-F5344CB8AC3E}">
        <p14:creationId xmlns:p14="http://schemas.microsoft.com/office/powerpoint/2010/main" val="43205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Add the Smaller Parts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600200"/>
            <a:ext cx="5336943" cy="4800600"/>
          </a:xfrm>
        </p:spPr>
      </p:pic>
    </p:spTree>
    <p:extLst>
      <p:ext uri="{BB962C8B-B14F-4D97-AF65-F5344CB8AC3E}">
        <p14:creationId xmlns:p14="http://schemas.microsoft.com/office/powerpoint/2010/main" val="3427085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Solderless Breadboard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6324" y="1600200"/>
            <a:ext cx="5871352" cy="4525963"/>
          </a:xfrm>
        </p:spPr>
      </p:pic>
    </p:spTree>
    <p:extLst>
      <p:ext uri="{BB962C8B-B14F-4D97-AF65-F5344CB8AC3E}">
        <p14:creationId xmlns:p14="http://schemas.microsoft.com/office/powerpoint/2010/main" val="19914721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 Add the Jumpers</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27882" y="1600200"/>
            <a:ext cx="6688235" cy="4525963"/>
          </a:xfrm>
        </p:spPr>
      </p:pic>
    </p:spTree>
    <p:extLst>
      <p:ext uri="{BB962C8B-B14F-4D97-AF65-F5344CB8AC3E}">
        <p14:creationId xmlns:p14="http://schemas.microsoft.com/office/powerpoint/2010/main" val="1318792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Save your work!!!</a:t>
            </a:r>
            <a:endParaRPr lang="en-US" dirty="0"/>
          </a:p>
        </p:txBody>
      </p:sp>
      <p:sp>
        <p:nvSpPr>
          <p:cNvPr id="3" name="Content Placeholder 2"/>
          <p:cNvSpPr>
            <a:spLocks noGrp="1"/>
          </p:cNvSpPr>
          <p:nvPr>
            <p:ph idx="1"/>
          </p:nvPr>
        </p:nvSpPr>
        <p:spPr/>
        <p:txBody>
          <a:bodyPr>
            <a:normAutofit/>
          </a:bodyPr>
          <a:lstStyle/>
          <a:p>
            <a:r>
              <a:rPr lang="en-US" sz="1800" dirty="0" smtClean="0">
                <a:latin typeface="Arial" panose="020B0604020202020204" pitchFamily="34" charset="0"/>
                <a:cs typeface="Arial" panose="020B0604020202020204" pitchFamily="34" charset="0"/>
              </a:rPr>
              <a:t>The PEBBLE application is </a:t>
            </a:r>
            <a:r>
              <a:rPr lang="en-US" sz="1800" u="sng" dirty="0" smtClean="0">
                <a:latin typeface="Arial" panose="020B0604020202020204" pitchFamily="34" charset="0"/>
                <a:cs typeface="Arial" panose="020B0604020202020204" pitchFamily="34" charset="0"/>
              </a:rPr>
              <a:t>browser</a:t>
            </a:r>
            <a:r>
              <a:rPr lang="en-US" sz="1800" dirty="0" smtClean="0">
                <a:latin typeface="Arial" panose="020B0604020202020204" pitchFamily="34" charset="0"/>
                <a:cs typeface="Arial" panose="020B0604020202020204" pitchFamily="34" charset="0"/>
              </a:rPr>
              <a:t> based, so the usual file save and load methods do not apply.</a:t>
            </a:r>
          </a:p>
          <a:p>
            <a:r>
              <a:rPr lang="en-US" sz="1800" dirty="0" smtClean="0">
                <a:latin typeface="Arial" panose="020B0604020202020204" pitchFamily="34" charset="0"/>
                <a:cs typeface="Arial" panose="020B0604020202020204" pitchFamily="34" charset="0"/>
              </a:rPr>
              <a:t>Click on the </a:t>
            </a:r>
            <a:r>
              <a:rPr lang="en-US" sz="1800" b="1" dirty="0" smtClean="0">
                <a:latin typeface="Arial" panose="020B0604020202020204" pitchFamily="34" charset="0"/>
                <a:cs typeface="Arial" panose="020B0604020202020204" pitchFamily="34" charset="0"/>
              </a:rPr>
              <a:t>Save or Load</a:t>
            </a:r>
            <a:r>
              <a:rPr lang="en-US" sz="1800" dirty="0" smtClean="0">
                <a:latin typeface="Arial" panose="020B0604020202020204" pitchFamily="34" charset="0"/>
                <a:cs typeface="Arial" panose="020B0604020202020204" pitchFamily="34" charset="0"/>
              </a:rPr>
              <a:t> button and a window full of gobbledygook will appear. It actually makes sense if you stare at it long enough.</a:t>
            </a:r>
          </a:p>
          <a:p>
            <a:r>
              <a:rPr lang="en-US" sz="1800" dirty="0" smtClean="0">
                <a:latin typeface="Arial" panose="020B0604020202020204" pitchFamily="34" charset="0"/>
                <a:cs typeface="Arial" panose="020B0604020202020204" pitchFamily="34" charset="0"/>
              </a:rPr>
              <a:t>That text must be copied to a text file and saved so you can find it later.</a:t>
            </a:r>
          </a:p>
          <a:p>
            <a:r>
              <a:rPr lang="en-US" sz="1800" dirty="0" smtClean="0">
                <a:latin typeface="Arial" panose="020B0604020202020204" pitchFamily="34" charset="0"/>
                <a:cs typeface="Arial" panose="020B0604020202020204" pitchFamily="34" charset="0"/>
              </a:rPr>
              <a:t>When you close the browser, your long and hard work is </a:t>
            </a:r>
            <a:r>
              <a:rPr lang="en-US" sz="1800" b="1" dirty="0" smtClean="0">
                <a:latin typeface="Arial" panose="020B0604020202020204" pitchFamily="34" charset="0"/>
                <a:cs typeface="Arial" panose="020B0604020202020204" pitchFamily="34" charset="0"/>
              </a:rPr>
              <a:t>not</a:t>
            </a:r>
            <a:r>
              <a:rPr lang="en-US" sz="1800" dirty="0" smtClean="0">
                <a:latin typeface="Arial" panose="020B0604020202020204" pitchFamily="34" charset="0"/>
                <a:cs typeface="Arial" panose="020B0604020202020204" pitchFamily="34" charset="0"/>
              </a:rPr>
              <a:t> saved.</a:t>
            </a:r>
          </a:p>
          <a:p>
            <a:r>
              <a:rPr lang="en-US" sz="1800" dirty="0" smtClean="0">
                <a:latin typeface="Arial" panose="020B0604020202020204" pitchFamily="34" charset="0"/>
                <a:cs typeface="Arial" panose="020B0604020202020204" pitchFamily="34" charset="0"/>
              </a:rPr>
              <a:t>Ask about the OOPs.!</a:t>
            </a:r>
          </a:p>
          <a:p>
            <a:endParaRPr lang="en-US" sz="1600" dirty="0">
              <a:latin typeface="Arial" panose="020B0604020202020204" pitchFamily="34" charset="0"/>
              <a:cs typeface="Arial" panose="020B0604020202020204" pitchFamily="34" charset="0"/>
            </a:endParaRPr>
          </a:p>
          <a:p>
            <a:r>
              <a:rPr lang="en-US" sz="2800" b="1" dirty="0" smtClean="0">
                <a:latin typeface="Arial" panose="020B0604020202020204" pitchFamily="34" charset="0"/>
                <a:cs typeface="Arial" panose="020B0604020202020204" pitchFamily="34" charset="0"/>
              </a:rPr>
              <a:t>To Reload Your Work</a:t>
            </a:r>
          </a:p>
          <a:p>
            <a:r>
              <a:rPr lang="en-US" sz="1800" dirty="0" smtClean="0">
                <a:latin typeface="Arial" panose="020B0604020202020204" pitchFamily="34" charset="0"/>
                <a:cs typeface="Arial" panose="020B0604020202020204" pitchFamily="34" charset="0"/>
              </a:rPr>
              <a:t>Open the saved text file and copy the contents.</a:t>
            </a:r>
          </a:p>
          <a:p>
            <a:r>
              <a:rPr lang="en-US" sz="1800" dirty="0" smtClean="0">
                <a:latin typeface="Arial" panose="020B0604020202020204" pitchFamily="34" charset="0"/>
                <a:cs typeface="Arial" panose="020B0604020202020204" pitchFamily="34" charset="0"/>
              </a:rPr>
              <a:t>Open PEBBLE and click on the </a:t>
            </a:r>
            <a:r>
              <a:rPr lang="en-US" sz="1800" b="1" dirty="0" smtClean="0">
                <a:latin typeface="Arial" panose="020B0604020202020204" pitchFamily="34" charset="0"/>
                <a:cs typeface="Arial" panose="020B0604020202020204" pitchFamily="34" charset="0"/>
              </a:rPr>
              <a:t>Save </a:t>
            </a:r>
            <a:r>
              <a:rPr lang="en-US" sz="1800" b="1" dirty="0">
                <a:latin typeface="Arial" panose="020B0604020202020204" pitchFamily="34" charset="0"/>
                <a:cs typeface="Arial" panose="020B0604020202020204" pitchFamily="34" charset="0"/>
              </a:rPr>
              <a:t>or Load </a:t>
            </a:r>
            <a:r>
              <a:rPr lang="en-US" sz="1800" dirty="0" smtClean="0">
                <a:latin typeface="Arial" panose="020B0604020202020204" pitchFamily="34" charset="0"/>
                <a:cs typeface="Arial" panose="020B0604020202020204" pitchFamily="34" charset="0"/>
              </a:rPr>
              <a:t>button.</a:t>
            </a:r>
          </a:p>
          <a:p>
            <a:r>
              <a:rPr lang="en-US" sz="1800" dirty="0" smtClean="0">
                <a:latin typeface="Arial" panose="020B0604020202020204" pitchFamily="34" charset="0"/>
                <a:cs typeface="Arial" panose="020B0604020202020204" pitchFamily="34" charset="0"/>
              </a:rPr>
              <a:t>Paste the contents you copied from the text file (overwrite any existing text).</a:t>
            </a:r>
          </a:p>
          <a:p>
            <a:r>
              <a:rPr lang="en-US" sz="1800" dirty="0" smtClean="0">
                <a:latin typeface="Arial" panose="020B0604020202020204" pitchFamily="34" charset="0"/>
                <a:cs typeface="Arial" panose="020B0604020202020204" pitchFamily="34" charset="0"/>
              </a:rPr>
              <a:t>Click on the </a:t>
            </a:r>
            <a:r>
              <a:rPr lang="en-US" sz="1800" b="1" dirty="0" smtClean="0">
                <a:latin typeface="Arial" panose="020B0604020202020204" pitchFamily="34" charset="0"/>
                <a:cs typeface="Arial" panose="020B0604020202020204" pitchFamily="34" charset="0"/>
              </a:rPr>
              <a:t>Load Circuit</a:t>
            </a:r>
            <a:r>
              <a:rPr lang="en-US" sz="1800" dirty="0" smtClean="0">
                <a:latin typeface="Arial" panose="020B0604020202020204" pitchFamily="34" charset="0"/>
                <a:cs typeface="Arial" panose="020B0604020202020204" pitchFamily="34" charset="0"/>
              </a:rPr>
              <a:t> button at the bottom on the window.</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2668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Connect the Picaxe Program Cable</a:t>
            </a:r>
            <a:br>
              <a:rPr lang="en-US" dirty="0" smtClean="0"/>
            </a:br>
            <a:r>
              <a:rPr lang="en-US" dirty="0" smtClean="0"/>
              <a:t>AXE026</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76400"/>
            <a:ext cx="5943600" cy="4983768"/>
          </a:xfrm>
        </p:spPr>
      </p:pic>
    </p:spTree>
    <p:extLst>
      <p:ext uri="{BB962C8B-B14F-4D97-AF65-F5344CB8AC3E}">
        <p14:creationId xmlns:p14="http://schemas.microsoft.com/office/powerpoint/2010/main" val="1583914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Apply power to the rails and program </a:t>
            </a:r>
            <a:br>
              <a:rPr lang="en-US" sz="3600" dirty="0" smtClean="0"/>
            </a:br>
            <a:r>
              <a:rPr lang="en-US" sz="3600" dirty="0" smtClean="0"/>
              <a:t>using the Free Picaxe IDE</a:t>
            </a:r>
            <a:endParaRPr lang="en-US" sz="3600" dirty="0"/>
          </a:p>
        </p:txBody>
      </p:sp>
      <p:sp>
        <p:nvSpPr>
          <p:cNvPr id="3" name="Content Placeholder 2"/>
          <p:cNvSpPr>
            <a:spLocks noGrp="1"/>
          </p:cNvSpPr>
          <p:nvPr>
            <p:ph idx="1"/>
          </p:nvPr>
        </p:nvSpPr>
        <p:spPr>
          <a:xfrm>
            <a:off x="457200" y="1524000"/>
            <a:ext cx="8229600" cy="4724400"/>
          </a:xfrm>
        </p:spPr>
        <p:txBody>
          <a:bodyPr>
            <a:normAutofit fontScale="25000" lnSpcReduction="20000"/>
          </a:bodyPr>
          <a:lstStyle/>
          <a:p>
            <a:r>
              <a:rPr lang="en-US" dirty="0"/>
              <a:t>' programmable strobe flashlight</a:t>
            </a:r>
          </a:p>
          <a:p>
            <a:r>
              <a:rPr lang="en-US" dirty="0"/>
              <a:t>' 10 2006 by </a:t>
            </a:r>
            <a:r>
              <a:rPr lang="en-US" dirty="0" err="1"/>
              <a:t>Medcosm</a:t>
            </a:r>
            <a:r>
              <a:rPr lang="en-US" dirty="0"/>
              <a:t>, LLC</a:t>
            </a:r>
          </a:p>
          <a:p>
            <a:r>
              <a:rPr lang="en-US" dirty="0"/>
              <a:t>'</a:t>
            </a:r>
          </a:p>
          <a:p>
            <a:r>
              <a:rPr lang="en-US" dirty="0"/>
              <a:t>' originally created to see if it worked well looking at individual drops of water </a:t>
            </a:r>
          </a:p>
          <a:p>
            <a:r>
              <a:rPr lang="en-US" dirty="0"/>
              <a:t>' coming out of a faucet, a la the "Time Fountain"</a:t>
            </a:r>
          </a:p>
          <a:p>
            <a:r>
              <a:rPr lang="en-US" dirty="0"/>
              <a:t>' can use 2 LEDs hooked up to 2 output pins gives more current and brighter light</a:t>
            </a:r>
          </a:p>
          <a:p>
            <a:r>
              <a:rPr lang="en-US" dirty="0"/>
              <a:t>'</a:t>
            </a:r>
          </a:p>
          <a:p>
            <a:r>
              <a:rPr lang="en-US" dirty="0"/>
              <a:t>' </a:t>
            </a:r>
          </a:p>
          <a:p>
            <a:r>
              <a:rPr lang="en-US" dirty="0"/>
              <a:t>' Use this </a:t>
            </a:r>
            <a:r>
              <a:rPr lang="en-US" dirty="0" err="1"/>
              <a:t>prog</a:t>
            </a:r>
            <a:r>
              <a:rPr lang="en-US" dirty="0"/>
              <a:t> w/ Simple Digital Strobe V2 circuit</a:t>
            </a:r>
          </a:p>
          <a:p>
            <a:r>
              <a:rPr lang="en-US" dirty="0"/>
              <a:t>'</a:t>
            </a:r>
          </a:p>
          <a:p>
            <a:endParaRPr lang="en-US" dirty="0"/>
          </a:p>
          <a:p>
            <a:endParaRPr lang="en-US" dirty="0"/>
          </a:p>
          <a:p>
            <a:endParaRPr lang="en-US" dirty="0"/>
          </a:p>
          <a:p>
            <a:r>
              <a:rPr lang="en-US" dirty="0"/>
              <a:t>'hardware hookups for this project</a:t>
            </a:r>
          </a:p>
          <a:p>
            <a:r>
              <a:rPr lang="en-US" dirty="0"/>
              <a:t>symbol LED1=1		'LED1</a:t>
            </a:r>
          </a:p>
          <a:p>
            <a:r>
              <a:rPr lang="en-US" dirty="0"/>
              <a:t>symbol LED2=2		'LED2 use 2 LEDs for more </a:t>
            </a:r>
            <a:r>
              <a:rPr lang="en-US" dirty="0" err="1"/>
              <a:t>bightness</a:t>
            </a:r>
            <a:endParaRPr lang="en-US" dirty="0"/>
          </a:p>
          <a:p>
            <a:endParaRPr lang="en-US" dirty="0"/>
          </a:p>
          <a:p>
            <a:r>
              <a:rPr lang="en-US" dirty="0"/>
              <a:t>symbol BUTN1=pin3		'N.O. pushbutton 1</a:t>
            </a:r>
          </a:p>
          <a:p>
            <a:r>
              <a:rPr lang="en-US" dirty="0"/>
              <a:t>symbol BUTN2=pin4		'N.O. pushbutton 2</a:t>
            </a:r>
          </a:p>
          <a:p>
            <a:endParaRPr lang="en-US" dirty="0"/>
          </a:p>
          <a:p>
            <a:endParaRPr lang="en-US" dirty="0"/>
          </a:p>
          <a:p>
            <a:r>
              <a:rPr lang="en-US" dirty="0"/>
              <a:t>'declare variable space</a:t>
            </a:r>
          </a:p>
          <a:p>
            <a:r>
              <a:rPr lang="en-US" dirty="0"/>
              <a:t>symbol mode=b0		'mode</a:t>
            </a:r>
          </a:p>
          <a:p>
            <a:endParaRPr lang="en-US" dirty="0"/>
          </a:p>
          <a:p>
            <a:r>
              <a:rPr lang="en-US" dirty="0"/>
              <a:t>symbol </a:t>
            </a:r>
            <a:r>
              <a:rPr lang="en-US" dirty="0" err="1"/>
              <a:t>curstep</a:t>
            </a:r>
            <a:r>
              <a:rPr lang="en-US" dirty="0"/>
              <a:t>=w2		'step size </a:t>
            </a:r>
          </a:p>
          <a:p>
            <a:r>
              <a:rPr lang="en-US" dirty="0"/>
              <a:t>symbol </a:t>
            </a:r>
            <a:r>
              <a:rPr lang="en-US" dirty="0" err="1"/>
              <a:t>LEDoffTime</a:t>
            </a:r>
            <a:r>
              <a:rPr lang="en-US" dirty="0"/>
              <a:t>=w3	'pause delay</a:t>
            </a:r>
          </a:p>
          <a:p>
            <a:r>
              <a:rPr lang="en-US" dirty="0"/>
              <a:t>symbol </a:t>
            </a:r>
            <a:r>
              <a:rPr lang="en-US" dirty="0" err="1"/>
              <a:t>buttonCount</a:t>
            </a:r>
            <a:r>
              <a:rPr lang="en-US" dirty="0"/>
              <a:t>=w4	'count how many cycles button pressed</a:t>
            </a:r>
          </a:p>
          <a:p>
            <a:endParaRPr lang="en-US" dirty="0"/>
          </a:p>
          <a:p>
            <a:r>
              <a:rPr lang="en-US" dirty="0"/>
              <a:t>symbol var1=b10		'local variable</a:t>
            </a:r>
          </a:p>
          <a:p>
            <a:r>
              <a:rPr lang="en-US" dirty="0"/>
              <a:t>symbol var2=b11		'local variable</a:t>
            </a:r>
          </a:p>
          <a:p>
            <a:r>
              <a:rPr lang="en-US" dirty="0"/>
              <a:t>symbol </a:t>
            </a:r>
            <a:r>
              <a:rPr lang="en-US" dirty="0" err="1"/>
              <a:t>devcnt</a:t>
            </a:r>
            <a:r>
              <a:rPr lang="en-US" dirty="0"/>
              <a:t>=w6		'counts how long device is off</a:t>
            </a:r>
          </a:p>
          <a:p>
            <a:endParaRPr lang="en-US" dirty="0"/>
          </a:p>
          <a:p>
            <a:endParaRPr lang="en-US" dirty="0"/>
          </a:p>
          <a:p>
            <a:r>
              <a:rPr lang="en-US" dirty="0"/>
              <a:t>'static </a:t>
            </a:r>
            <a:r>
              <a:rPr lang="en-US" dirty="0" err="1"/>
              <a:t>vars</a:t>
            </a:r>
            <a:endParaRPr lang="en-US" dirty="0"/>
          </a:p>
          <a:p>
            <a:r>
              <a:rPr lang="en-US" dirty="0"/>
              <a:t>symbol </a:t>
            </a:r>
            <a:r>
              <a:rPr lang="en-US" dirty="0" err="1"/>
              <a:t>LEDpulseval</a:t>
            </a:r>
            <a:r>
              <a:rPr lang="en-US" dirty="0"/>
              <a:t>=120	'brightness of LED during pulse mode</a:t>
            </a:r>
          </a:p>
          <a:p>
            <a:r>
              <a:rPr lang="en-US" dirty="0"/>
              <a:t>symbol </a:t>
            </a:r>
            <a:r>
              <a:rPr lang="en-US" dirty="0" err="1"/>
              <a:t>devoffcnt</a:t>
            </a:r>
            <a:r>
              <a:rPr lang="en-US" dirty="0"/>
              <a:t>=60	'how often to flash when off?  30/.576, </a:t>
            </a:r>
            <a:r>
              <a:rPr lang="en-US" dirty="0" err="1"/>
              <a:t>approx</a:t>
            </a:r>
            <a:r>
              <a:rPr lang="en-US" dirty="0"/>
              <a:t> 30 seconds</a:t>
            </a:r>
          </a:p>
          <a:p>
            <a:endParaRPr lang="en-US" dirty="0"/>
          </a:p>
          <a:p>
            <a:endParaRPr lang="en-US" dirty="0"/>
          </a:p>
        </p:txBody>
      </p:sp>
    </p:spTree>
    <p:extLst>
      <p:ext uri="{BB962C8B-B14F-4D97-AF65-F5344CB8AC3E}">
        <p14:creationId xmlns:p14="http://schemas.microsoft.com/office/powerpoint/2010/main" val="4281115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your program!</a:t>
            </a:r>
            <a:endParaRPr lang="en-US" dirty="0"/>
          </a:p>
        </p:txBody>
      </p:sp>
      <p:sp>
        <p:nvSpPr>
          <p:cNvPr id="3" name="Content Placeholder 2"/>
          <p:cNvSpPr>
            <a:spLocks noGrp="1"/>
          </p:cNvSpPr>
          <p:nvPr>
            <p:ph idx="1"/>
          </p:nvPr>
        </p:nvSpPr>
        <p:spPr/>
        <p:txBody>
          <a:bodyPr>
            <a:normAutofit/>
          </a:bodyPr>
          <a:lstStyle/>
          <a:p>
            <a:endParaRPr lang="en-US" sz="18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This example circuit simply strobes something using reciprocal or rotary motion. In other words, it makes it look like it is standing still.</a:t>
            </a:r>
          </a:p>
          <a:p>
            <a:r>
              <a:rPr lang="en-US" sz="1800" dirty="0" smtClean="0">
                <a:latin typeface="Arial" panose="020B0604020202020204" pitchFamily="34" charset="0"/>
                <a:cs typeface="Arial" panose="020B0604020202020204" pitchFamily="34" charset="0"/>
              </a:rPr>
              <a:t>Our layout did go past 30 rows, so we could transfer it directly to a ½ solder board copy of the solderless design.</a:t>
            </a:r>
          </a:p>
          <a:p>
            <a:endParaRPr lang="en-US" sz="1800" dirty="0">
              <a:latin typeface="Arial" panose="020B0604020202020204" pitchFamily="34" charset="0"/>
              <a:cs typeface="Arial" panose="020B0604020202020204" pitchFamily="34" charset="0"/>
            </a:endParaRPr>
          </a:p>
          <a:p>
            <a:endParaRPr lang="en-US" sz="18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With the source code, you can add features like a potentiometer to replace the buttons for setting the blink rate, </a:t>
            </a:r>
          </a:p>
          <a:p>
            <a:r>
              <a:rPr lang="en-US" sz="1800" dirty="0" smtClean="0">
                <a:latin typeface="Arial" panose="020B0604020202020204" pitchFamily="34" charset="0"/>
                <a:cs typeface="Arial" panose="020B0604020202020204" pitchFamily="34" charset="0"/>
              </a:rPr>
              <a:t>With </a:t>
            </a:r>
            <a:r>
              <a:rPr lang="en-US" sz="1800" dirty="0" smtClean="0">
                <a:latin typeface="Arial" panose="020B0604020202020204" pitchFamily="34" charset="0"/>
                <a:cs typeface="Arial" panose="020B0604020202020204" pitchFamily="34" charset="0"/>
              </a:rPr>
              <a:t>pins </a:t>
            </a:r>
            <a:r>
              <a:rPr lang="en-US" sz="1800" dirty="0" smtClean="0">
                <a:latin typeface="Arial" panose="020B0604020202020204" pitchFamily="34" charset="0"/>
                <a:cs typeface="Arial" panose="020B0604020202020204" pitchFamily="34" charset="0"/>
              </a:rPr>
              <a:t>left over, you could </a:t>
            </a:r>
            <a:r>
              <a:rPr lang="en-US" sz="1800" dirty="0" smtClean="0">
                <a:latin typeface="Arial" panose="020B0604020202020204" pitchFamily="34" charset="0"/>
                <a:cs typeface="Arial" panose="020B0604020202020204" pitchFamily="34" charset="0"/>
              </a:rPr>
              <a:t>add other devices, like a temperature sensor.</a:t>
            </a:r>
            <a:endParaRPr lang="en-US" sz="18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You could upsize to a larger Picaxe controller with more I/O pins and add a digital display of the pulse rate.</a:t>
            </a:r>
          </a:p>
          <a:p>
            <a:r>
              <a:rPr lang="en-US" sz="1800" dirty="0" smtClean="0">
                <a:latin typeface="Arial" panose="020B0604020202020204" pitchFamily="34" charset="0"/>
                <a:cs typeface="Arial" panose="020B0604020202020204" pitchFamily="34" charset="0"/>
              </a:rPr>
              <a:t>Yes, you can purchase ready-made strobes on Amazon, but where is the fun in that?</a:t>
            </a: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8188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3" name="Content Placeholder 2"/>
          <p:cNvSpPr>
            <a:spLocks noGrp="1"/>
          </p:cNvSpPr>
          <p:nvPr>
            <p:ph idx="1"/>
          </p:nvPr>
        </p:nvSpPr>
        <p:spPr>
          <a:xfrm>
            <a:off x="152400" y="1600200"/>
            <a:ext cx="8839200" cy="4525963"/>
          </a:xfrm>
        </p:spPr>
        <p:txBody>
          <a:bodyPr>
            <a:normAutofit/>
          </a:bodyPr>
          <a:lstStyle/>
          <a:p>
            <a:r>
              <a:rPr lang="en-US" sz="2000" b="1" dirty="0" smtClean="0">
                <a:latin typeface="Arial" panose="020B0604020202020204" pitchFamily="34" charset="0"/>
                <a:cs typeface="Arial" panose="020B0604020202020204" pitchFamily="34" charset="0"/>
              </a:rPr>
              <a:t>Picaxe</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IDE, </a:t>
            </a:r>
            <a:r>
              <a:rPr lang="en-US" sz="2000" b="1" dirty="0" err="1" smtClean="0">
                <a:latin typeface="Arial" panose="020B0604020202020204" pitchFamily="34" charset="0"/>
                <a:cs typeface="Arial" panose="020B0604020202020204" pitchFamily="34" charset="0"/>
              </a:rPr>
              <a:t>Blockly</a:t>
            </a:r>
            <a:r>
              <a:rPr lang="en-US" sz="2000" b="1" dirty="0" smtClean="0">
                <a:latin typeface="Arial" panose="020B0604020202020204" pitchFamily="34" charset="0"/>
                <a:cs typeface="Arial" panose="020B0604020202020204" pitchFamily="34" charset="0"/>
              </a:rPr>
              <a:t> for Picaxe, </a:t>
            </a:r>
            <a:r>
              <a:rPr lang="en-US" sz="2000" b="1" dirty="0" err="1" smtClean="0">
                <a:latin typeface="Arial" panose="020B0604020202020204" pitchFamily="34" charset="0"/>
                <a:cs typeface="Arial" panose="020B0604020202020204" pitchFamily="34" charset="0"/>
              </a:rPr>
              <a:t>AXEpad</a:t>
            </a:r>
            <a:r>
              <a:rPr lang="en-US" sz="2000" b="1" dirty="0" smtClean="0">
                <a:latin typeface="Arial" panose="020B0604020202020204" pitchFamily="34" charset="0"/>
                <a:cs typeface="Arial" panose="020B0604020202020204" pitchFamily="34" charset="0"/>
              </a:rPr>
              <a:t>, Picaxe VSM:</a:t>
            </a:r>
            <a:br>
              <a:rPr lang="en-US" sz="2000" b="1"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hlinkClick r:id="rId2"/>
              </a:rPr>
              <a:t>https://picaxe.com/software/picaxe</a:t>
            </a:r>
            <a:r>
              <a:rPr lang="en-US" sz="2000" dirty="0" smtClean="0">
                <a:latin typeface="Arial" panose="020B0604020202020204" pitchFamily="34" charset="0"/>
                <a:cs typeface="Arial" panose="020B0604020202020204" pitchFamily="34" charset="0"/>
                <a:hlinkClick r:id="rId2"/>
              </a:rPr>
              <a:t>/</a:t>
            </a:r>
            <a:endParaRPr lang="en-US" sz="2000" dirty="0" smtClean="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PEBBLE Software:</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hlinkClick r:id="rId3"/>
              </a:rPr>
              <a:t>https://picaxe.com/software/third-party/pebble</a:t>
            </a:r>
            <a:r>
              <a:rPr lang="en-US" sz="2000" dirty="0" smtClean="0">
                <a:latin typeface="Arial" panose="020B0604020202020204" pitchFamily="34" charset="0"/>
                <a:cs typeface="Arial" panose="020B0604020202020204" pitchFamily="34" charset="0"/>
                <a:hlinkClick r:id="rId3"/>
              </a:rPr>
              <a:t>/</a:t>
            </a:r>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Picaxe </a:t>
            </a:r>
            <a:r>
              <a:rPr lang="en-US" sz="2000" b="1" dirty="0">
                <a:latin typeface="Arial" panose="020B0604020202020204" pitchFamily="34" charset="0"/>
                <a:cs typeface="Arial" panose="020B0604020202020204" pitchFamily="34" charset="0"/>
              </a:rPr>
              <a:t>Software Drivers:</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hlinkClick r:id="rId4"/>
              </a:rPr>
              <a:t>https://picaxe.com/software/drivers</a:t>
            </a:r>
            <a:r>
              <a:rPr lang="en-US" sz="2000" dirty="0" smtClean="0">
                <a:latin typeface="Arial" panose="020B0604020202020204" pitchFamily="34" charset="0"/>
                <a:cs typeface="Arial" panose="020B0604020202020204" pitchFamily="34" charset="0"/>
                <a:hlinkClick r:id="rId4"/>
              </a:rPr>
              <a:t>/</a:t>
            </a:r>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Picaxe Manuals </a:t>
            </a:r>
            <a:r>
              <a:rPr lang="en-US" sz="2000" b="1" dirty="0">
                <a:latin typeface="Arial" panose="020B0604020202020204" pitchFamily="34" charset="0"/>
                <a:cs typeface="Arial" panose="020B0604020202020204" pitchFamily="34" charset="0"/>
              </a:rPr>
              <a:t>for Download:</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hlinkClick r:id="rId5"/>
              </a:rPr>
              <a:t>https://picaxe.com/getting-started/picaxe-manuals</a:t>
            </a:r>
            <a:r>
              <a:rPr lang="en-US" sz="2000" dirty="0" smtClean="0">
                <a:latin typeface="Arial" panose="020B0604020202020204" pitchFamily="34" charset="0"/>
                <a:cs typeface="Arial" panose="020B0604020202020204" pitchFamily="34" charset="0"/>
                <a:hlinkClick r:id="rId5"/>
              </a:rPr>
              <a:t>/</a:t>
            </a:r>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Picaxe Getting Started </a:t>
            </a:r>
            <a:r>
              <a:rPr lang="en-US" sz="2000" b="1" dirty="0">
                <a:latin typeface="Arial" panose="020B0604020202020204" pitchFamily="34" charset="0"/>
                <a:cs typeface="Arial" panose="020B0604020202020204" pitchFamily="34" charset="0"/>
              </a:rPr>
              <a:t>Tutorial:</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hlinkClick r:id="rId6"/>
              </a:rPr>
              <a:t>https://picaxe.com/getting-started/downloading-your-first-program</a:t>
            </a:r>
            <a:r>
              <a:rPr lang="en-US" sz="2000" dirty="0" smtClean="0">
                <a:latin typeface="Arial" panose="020B0604020202020204" pitchFamily="34" charset="0"/>
                <a:cs typeface="Arial" panose="020B0604020202020204" pitchFamily="34" charset="0"/>
                <a:hlinkClick r:id="rId6"/>
              </a:rPr>
              <a:t>/</a:t>
            </a:r>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8489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Programmer?</a:t>
            </a:r>
            <a:endParaRPr lang="en-US" dirty="0"/>
          </a:p>
        </p:txBody>
      </p:sp>
      <p:sp>
        <p:nvSpPr>
          <p:cNvPr id="3" name="Content Placeholder 2"/>
          <p:cNvSpPr>
            <a:spLocks noGrp="1"/>
          </p:cNvSpPr>
          <p:nvPr>
            <p:ph idx="1"/>
          </p:nvPr>
        </p:nvSpPr>
        <p:spPr>
          <a:xfrm>
            <a:off x="457200" y="1981200"/>
            <a:ext cx="8229600" cy="4144963"/>
          </a:xfrm>
        </p:spPr>
        <p:txBody>
          <a:bodyPr/>
          <a:lstStyle/>
          <a:p>
            <a:pPr marL="0" indent="0">
              <a:buNone/>
            </a:pPr>
            <a:r>
              <a:rPr lang="en-US" dirty="0" smtClean="0"/>
              <a:t>But you would like to play with the Picaxe controllers? Then investigate the </a:t>
            </a:r>
            <a:r>
              <a:rPr lang="en-US" b="1" dirty="0" smtClean="0"/>
              <a:t>BLOCKLY</a:t>
            </a:r>
            <a:r>
              <a:rPr lang="en-US" dirty="0" smtClean="0"/>
              <a:t> (not a typo) application. Using the same decision making logic you use every day, you can generate working BASIC code for the Picaxe family of chips.</a:t>
            </a:r>
            <a:endParaRPr lang="en-US" dirty="0"/>
          </a:p>
        </p:txBody>
      </p:sp>
    </p:spTree>
    <p:extLst>
      <p:ext uri="{BB962C8B-B14F-4D97-AF65-F5344CB8AC3E}">
        <p14:creationId xmlns:p14="http://schemas.microsoft.com/office/powerpoint/2010/main" val="104286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a:t>
            </a:r>
            <a:endParaRPr lang="en-US" dirty="0"/>
          </a:p>
        </p:txBody>
      </p:sp>
      <p:sp>
        <p:nvSpPr>
          <p:cNvPr id="3" name="Content Placeholder 2"/>
          <p:cNvSpPr>
            <a:spLocks noGrp="1"/>
          </p:cNvSpPr>
          <p:nvPr>
            <p:ph idx="1"/>
          </p:nvPr>
        </p:nvSpPr>
        <p:spPr>
          <a:xfrm>
            <a:off x="381000" y="1676400"/>
            <a:ext cx="8382000" cy="4800600"/>
          </a:xfrm>
        </p:spPr>
        <p:txBody>
          <a:bodyPr>
            <a:normAutofit lnSpcReduction="10000"/>
          </a:bodyPr>
          <a:lstStyle/>
          <a:p>
            <a:pPr marL="0" indent="0" algn="ctr">
              <a:buNone/>
            </a:pPr>
            <a:endParaRPr lang="en-US" sz="3600" dirty="0" smtClean="0"/>
          </a:p>
          <a:p>
            <a:pPr marL="0" indent="0" algn="ctr">
              <a:buNone/>
            </a:pPr>
            <a:r>
              <a:rPr lang="en-US" sz="4800" dirty="0" smtClean="0">
                <a:solidFill>
                  <a:srgbClr val="C00000"/>
                </a:solidFill>
                <a:latin typeface="Arial" panose="020B0604020202020204" pitchFamily="34" charset="0"/>
                <a:cs typeface="Arial" panose="020B0604020202020204" pitchFamily="34" charset="0"/>
              </a:rPr>
              <a:t>Mike Hembrey</a:t>
            </a:r>
          </a:p>
          <a:p>
            <a:pPr marL="0" indent="0" algn="ctr">
              <a:buNone/>
            </a:pPr>
            <a:r>
              <a:rPr lang="en-US" sz="4800" dirty="0" smtClean="0">
                <a:solidFill>
                  <a:srgbClr val="C00000"/>
                </a:solidFill>
                <a:latin typeface="Arial" panose="020B0604020202020204" pitchFamily="34" charset="0"/>
                <a:cs typeface="Arial" panose="020B0604020202020204" pitchFamily="34" charset="0"/>
              </a:rPr>
              <a:t>Kv0oom</a:t>
            </a:r>
          </a:p>
          <a:p>
            <a:pPr marL="0" indent="0">
              <a:buNone/>
            </a:pPr>
            <a:endParaRPr lang="en-US" dirty="0" smtClean="0">
              <a:latin typeface="Arial" panose="020B0604020202020204" pitchFamily="34" charset="0"/>
              <a:cs typeface="Arial" panose="020B0604020202020204" pitchFamily="34" charset="0"/>
            </a:endParaRPr>
          </a:p>
          <a:p>
            <a:pPr marL="0" indent="0" algn="ctr">
              <a:buNone/>
            </a:pPr>
            <a:r>
              <a:rPr lang="en-US" dirty="0" smtClean="0">
                <a:latin typeface="Arial" panose="020B0604020202020204" pitchFamily="34" charset="0"/>
                <a:cs typeface="Arial" panose="020B0604020202020204" pitchFamily="34" charset="0"/>
              </a:rPr>
              <a:t>For me, electronics is not job or hobby, it is a religion.</a:t>
            </a:r>
          </a:p>
          <a:p>
            <a:pPr marL="0" indent="0" algn="ctr">
              <a:buNone/>
            </a:pP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Thank you for attending this presentation.</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434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Is</a:t>
            </a:r>
            <a:endParaRPr lang="en-US" dirty="0"/>
          </a:p>
        </p:txBody>
      </p:sp>
      <p:sp>
        <p:nvSpPr>
          <p:cNvPr id="3" name="Content Placeholder 2"/>
          <p:cNvSpPr>
            <a:spLocks noGrp="1"/>
          </p:cNvSpPr>
          <p:nvPr>
            <p:ph idx="1"/>
          </p:nvPr>
        </p:nvSpPr>
        <p:spPr/>
        <p:txBody>
          <a:bodyPr>
            <a:normAutofit lnSpcReduction="10000"/>
          </a:bodyPr>
          <a:lstStyle/>
          <a:p>
            <a:r>
              <a:rPr lang="en-US" dirty="0"/>
              <a:t>A solderless breadboard is primarily used for rapid prototyping and testing of electronic circuits before committing to a permanent design on a printed circuit board (PCB), allowing users to easily build, modify, and experiment with different component arrangements without the need for soldering, making it ideal for beginners and hobbyists to learn about electronics and test circuit concepts quickly. </a:t>
            </a:r>
          </a:p>
          <a:p>
            <a:endParaRPr lang="en-US" dirty="0"/>
          </a:p>
        </p:txBody>
      </p:sp>
    </p:spTree>
    <p:extLst>
      <p:ext uri="{BB962C8B-B14F-4D97-AF65-F5344CB8AC3E}">
        <p14:creationId xmlns:p14="http://schemas.microsoft.com/office/powerpoint/2010/main" val="1397656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Uses</a:t>
            </a:r>
            <a:endParaRPr lang="en-US" dirty="0"/>
          </a:p>
        </p:txBody>
      </p:sp>
      <p:sp>
        <p:nvSpPr>
          <p:cNvPr id="3" name="Content Placeholder 2"/>
          <p:cNvSpPr>
            <a:spLocks noGrp="1"/>
          </p:cNvSpPr>
          <p:nvPr>
            <p:ph idx="1"/>
          </p:nvPr>
        </p:nvSpPr>
        <p:spPr/>
        <p:txBody>
          <a:bodyPr>
            <a:noAutofit/>
          </a:bodyPr>
          <a:lstStyle/>
          <a:p>
            <a:r>
              <a:rPr lang="en-US" sz="1600" b="1" dirty="0">
                <a:latin typeface="Arial" panose="020B0604020202020204" pitchFamily="34" charset="0"/>
                <a:cs typeface="Arial" panose="020B0604020202020204" pitchFamily="34" charset="0"/>
              </a:rPr>
              <a:t>Circuit prototyping:</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Quickly build and test different circuit designs with various components like resistors, capacitors, transistors, and integrated circuits (ICs) before finalizing the design on a PCB. </a:t>
            </a:r>
          </a:p>
          <a:p>
            <a:r>
              <a:rPr lang="en-US" sz="1600" b="1" dirty="0">
                <a:latin typeface="Arial" panose="020B0604020202020204" pitchFamily="34" charset="0"/>
                <a:cs typeface="Arial" panose="020B0604020202020204" pitchFamily="34" charset="0"/>
              </a:rPr>
              <a:t>Learning electronics:</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Due to the ease of use and ability to quickly change connections, breadboards are excellent for beginners to learn about basic electronic components and how circuits work. </a:t>
            </a:r>
          </a:p>
          <a:p>
            <a:r>
              <a:rPr lang="en-US" sz="1600" b="1" dirty="0">
                <a:latin typeface="Arial" panose="020B0604020202020204" pitchFamily="34" charset="0"/>
                <a:cs typeface="Arial" panose="020B0604020202020204" pitchFamily="34" charset="0"/>
              </a:rPr>
              <a:t>Troubleshooting circuits:</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Identify issues within a circuit by easily rearranging components and checking connections on the breadboard. </a:t>
            </a:r>
          </a:p>
          <a:p>
            <a:r>
              <a:rPr lang="en-US" sz="1600" b="1" dirty="0">
                <a:latin typeface="Arial" panose="020B0604020202020204" pitchFamily="34" charset="0"/>
                <a:cs typeface="Arial" panose="020B0604020202020204" pitchFamily="34" charset="0"/>
              </a:rPr>
              <a:t>Testing new components:</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Experiment with new electronic components without having to solder them permanently to a circuit board. </a:t>
            </a:r>
          </a:p>
          <a:p>
            <a:r>
              <a:rPr lang="en-US" sz="1600" b="1" dirty="0">
                <a:latin typeface="Arial" panose="020B0604020202020204" pitchFamily="34" charset="0"/>
                <a:cs typeface="Arial" panose="020B0604020202020204" pitchFamily="34" charset="0"/>
              </a:rPr>
              <a:t>Developing sensor interfaces:</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Test how different sensors interact with a microcontroller or other electronic systems by connecting them to a breadboard. </a:t>
            </a:r>
          </a:p>
          <a:p>
            <a:pPr marL="0" indent="0">
              <a:buNone/>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7636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Uses </a:t>
            </a:r>
            <a:r>
              <a:rPr lang="en-US" sz="2400" dirty="0" smtClean="0"/>
              <a:t>(more)</a:t>
            </a:r>
            <a:endParaRPr lang="en-US" sz="2400" dirty="0"/>
          </a:p>
        </p:txBody>
      </p:sp>
      <p:sp>
        <p:nvSpPr>
          <p:cNvPr id="3" name="Content Placeholder 2"/>
          <p:cNvSpPr>
            <a:spLocks noGrp="1"/>
          </p:cNvSpPr>
          <p:nvPr>
            <p:ph idx="1"/>
          </p:nvPr>
        </p:nvSpPr>
        <p:spPr/>
        <p:txBody>
          <a:bodyPr>
            <a:normAutofit fontScale="62500" lnSpcReduction="20000"/>
          </a:bodyPr>
          <a:lstStyle/>
          <a:p>
            <a:r>
              <a:rPr lang="en-US" b="1" dirty="0">
                <a:latin typeface="Arial" panose="020B0604020202020204" pitchFamily="34" charset="0"/>
                <a:cs typeface="Arial" panose="020B0604020202020204" pitchFamily="34" charset="0"/>
              </a:rPr>
              <a:t>Building temporary setups:</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Create temporary circuits for demonstrations, experiments, or quick testing of functionality. </a:t>
            </a:r>
          </a:p>
          <a:p>
            <a:r>
              <a:rPr lang="en-US" dirty="0">
                <a:latin typeface="Arial" panose="020B0604020202020204" pitchFamily="34" charset="0"/>
                <a:cs typeface="Arial" panose="020B0604020202020204" pitchFamily="34" charset="0"/>
              </a:rPr>
              <a:t>Important points to remember about solderless breadboards: </a:t>
            </a:r>
          </a:p>
          <a:p>
            <a:r>
              <a:rPr lang="en-US" b="1" dirty="0">
                <a:latin typeface="Arial" panose="020B0604020202020204" pitchFamily="34" charset="0"/>
                <a:cs typeface="Arial" panose="020B0604020202020204" pitchFamily="34" charset="0"/>
              </a:rPr>
              <a:t>Not for permanent circuits:</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While you can build functional circuits on a breadboard, it is not designed for long-term use due to the potential for loose connections over time. </a:t>
            </a:r>
          </a:p>
          <a:p>
            <a:r>
              <a:rPr lang="en-US" b="1" dirty="0">
                <a:latin typeface="Arial" panose="020B0604020202020204" pitchFamily="34" charset="0"/>
                <a:cs typeface="Arial" panose="020B0604020202020204" pitchFamily="34" charset="0"/>
              </a:rPr>
              <a:t>Power rails:</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Most breadboards have dedicated power rails (usually marked red for positive and blue for ground) that run along the edges, simplifying power distribution to different components. </a:t>
            </a:r>
          </a:p>
          <a:p>
            <a:r>
              <a:rPr lang="en-US" b="1" dirty="0">
                <a:latin typeface="Arial" panose="020B0604020202020204" pitchFamily="34" charset="0"/>
                <a:cs typeface="Arial" panose="020B0604020202020204" pitchFamily="34" charset="0"/>
              </a:rPr>
              <a:t>Connection points:</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Components are connected by inserting their leads into the holes on the breadboard, where conductive strips underneath create connections between specific rows and columns. </a:t>
            </a:r>
          </a:p>
          <a:p>
            <a:pPr marL="0" indent="0">
              <a:buNone/>
            </a:pPr>
            <a:endParaRPr lang="en-US" dirty="0"/>
          </a:p>
        </p:txBody>
      </p:sp>
    </p:spTree>
    <p:extLst>
      <p:ext uri="{BB962C8B-B14F-4D97-AF65-F5344CB8AC3E}">
        <p14:creationId xmlns:p14="http://schemas.microsoft.com/office/powerpoint/2010/main" val="3354397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lstStyle/>
          <a:p>
            <a:r>
              <a:rPr lang="en-US" dirty="0" smtClean="0"/>
              <a:t>PEBBLES Application</a:t>
            </a:r>
            <a:endParaRPr lang="en-US" dirty="0"/>
          </a:p>
        </p:txBody>
      </p:sp>
      <p:sp>
        <p:nvSpPr>
          <p:cNvPr id="3" name="Content Placeholder 2"/>
          <p:cNvSpPr>
            <a:spLocks noGrp="1"/>
          </p:cNvSpPr>
          <p:nvPr>
            <p:ph idx="1"/>
          </p:nvPr>
        </p:nvSpPr>
        <p:spPr>
          <a:xfrm>
            <a:off x="457200" y="2514600"/>
            <a:ext cx="8229600" cy="3611563"/>
          </a:xfrm>
        </p:spPr>
        <p:txBody>
          <a:bodyPr/>
          <a:lstStyle/>
          <a:p>
            <a:r>
              <a:rPr lang="en-US" dirty="0" smtClean="0"/>
              <a:t>Not limited to just Picaxe projects</a:t>
            </a:r>
          </a:p>
          <a:p>
            <a:r>
              <a:rPr lang="en-US" dirty="0" smtClean="0"/>
              <a:t>Handy for adjusting layout of parts</a:t>
            </a:r>
          </a:p>
          <a:p>
            <a:r>
              <a:rPr lang="en-US" dirty="0" smtClean="0"/>
              <a:t>Easy to design modules for reuse</a:t>
            </a:r>
          </a:p>
          <a:p>
            <a:r>
              <a:rPr lang="en-US" dirty="0" smtClean="0"/>
              <a:t>Screen capture for presentations</a:t>
            </a:r>
          </a:p>
          <a:p>
            <a:r>
              <a:rPr lang="en-US" dirty="0" smtClean="0"/>
              <a:t>1 to 1 transfer to PCB with solderless pattern</a:t>
            </a:r>
          </a:p>
          <a:p>
            <a:endParaRPr lang="en-US" dirty="0"/>
          </a:p>
        </p:txBody>
      </p:sp>
    </p:spTree>
    <p:extLst>
      <p:ext uri="{BB962C8B-B14F-4D97-AF65-F5344CB8AC3E}">
        <p14:creationId xmlns:p14="http://schemas.microsoft.com/office/powerpoint/2010/main" val="1655699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 limited to just Picaxe projects</a:t>
            </a:r>
          </a:p>
        </p:txBody>
      </p:sp>
      <p:sp>
        <p:nvSpPr>
          <p:cNvPr id="3" name="Content Placeholder 2"/>
          <p:cNvSpPr>
            <a:spLocks noGrp="1"/>
          </p:cNvSpPr>
          <p:nvPr>
            <p:ph idx="1"/>
          </p:nvPr>
        </p:nvSpPr>
        <p:spPr/>
        <p:txBody>
          <a:bodyPr/>
          <a:lstStyle/>
          <a:p>
            <a:pPr marL="0" indent="0">
              <a:buNone/>
            </a:pPr>
            <a:r>
              <a:rPr lang="en-US" sz="2400" dirty="0" smtClean="0">
                <a:latin typeface="Arial" panose="020B0604020202020204" pitchFamily="34" charset="0"/>
                <a:cs typeface="Arial" panose="020B0604020202020204" pitchFamily="34" charset="0"/>
              </a:rPr>
              <a:t>This is the beginning of a 555 timer project. The black line outlines a ½ breadboard ready-made PCB.</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2971800"/>
            <a:ext cx="5562600" cy="3777317"/>
          </a:xfrm>
          <a:prstGeom prst="rect">
            <a:avLst/>
          </a:prstGeom>
        </p:spPr>
      </p:pic>
    </p:spTree>
    <p:extLst>
      <p:ext uri="{BB962C8B-B14F-4D97-AF65-F5344CB8AC3E}">
        <p14:creationId xmlns:p14="http://schemas.microsoft.com/office/powerpoint/2010/main" val="3930424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 Shack not all bad!</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1844221"/>
            <a:ext cx="5638800" cy="4037922"/>
          </a:xfrm>
        </p:spPr>
      </p:pic>
    </p:spTree>
    <p:extLst>
      <p:ext uri="{BB962C8B-B14F-4D97-AF65-F5344CB8AC3E}">
        <p14:creationId xmlns:p14="http://schemas.microsoft.com/office/powerpoint/2010/main" val="2736347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Solderless and Solder Boards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4999" y="1707448"/>
            <a:ext cx="5334002" cy="4311468"/>
          </a:xfrm>
        </p:spPr>
      </p:pic>
    </p:spTree>
    <p:extLst>
      <p:ext uri="{BB962C8B-B14F-4D97-AF65-F5344CB8AC3E}">
        <p14:creationId xmlns:p14="http://schemas.microsoft.com/office/powerpoint/2010/main" val="3350484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TotalTime>
  <Words>710</Words>
  <Application>Microsoft Office PowerPoint</Application>
  <PresentationFormat>On-screen Show (4:3)</PresentationFormat>
  <Paragraphs>127</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PEBBLE</vt:lpstr>
      <vt:lpstr>Solderless Breadboard</vt:lpstr>
      <vt:lpstr>What It Is</vt:lpstr>
      <vt:lpstr>Key Uses</vt:lpstr>
      <vt:lpstr>Key Uses (more)</vt:lpstr>
      <vt:lpstr>PEBBLES Application</vt:lpstr>
      <vt:lpstr>Not limited to just Picaxe projects</vt:lpstr>
      <vt:lpstr>Radio Shack not all bad!</vt:lpstr>
      <vt:lpstr>Solderless and Solder Boards</vt:lpstr>
      <vt:lpstr>Signal to UFO</vt:lpstr>
      <vt:lpstr>Make it a reusable module, but…</vt:lpstr>
      <vt:lpstr>These 2 resistors must be  in the Picaxe circuit.</vt:lpstr>
      <vt:lpstr>Solar Tracker</vt:lpstr>
      <vt:lpstr>Select the Solderless Layout (50 rows, 2 parallel rails, red at top)</vt:lpstr>
      <vt:lpstr>Many IC Choices Available (Not just for Picaxe circuits)</vt:lpstr>
      <vt:lpstr>Simple Strobe Circuit</vt:lpstr>
      <vt:lpstr>08M2 or 14M2, Same Code (Pin assignments will be different)</vt:lpstr>
      <vt:lpstr>Place Big Stuff First</vt:lpstr>
      <vt:lpstr>Now Add the Smaller Parts</vt:lpstr>
      <vt:lpstr>Finally, Add the Jumpers</vt:lpstr>
      <vt:lpstr>Save your work!!!</vt:lpstr>
      <vt:lpstr>Connect the Picaxe Program Cable AXE026</vt:lpstr>
      <vt:lpstr>Apply power to the rails and program  using the Free Picaxe IDE</vt:lpstr>
      <vt:lpstr>Run your program!</vt:lpstr>
      <vt:lpstr>Useful Links</vt:lpstr>
      <vt:lpstr>Not a Programmer?</vt:lpstr>
      <vt:lpstr>The Beginning…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PEBBLE</dc:title>
  <dc:creator/>
  <cp:lastModifiedBy>Mikey</cp:lastModifiedBy>
  <cp:revision>30</cp:revision>
  <dcterms:created xsi:type="dcterms:W3CDTF">2006-08-16T00:00:00Z</dcterms:created>
  <dcterms:modified xsi:type="dcterms:W3CDTF">2025-02-19T13:54:29Z</dcterms:modified>
</cp:coreProperties>
</file>