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87" r:id="rId4"/>
    <p:sldId id="257" r:id="rId5"/>
    <p:sldId id="258" r:id="rId6"/>
    <p:sldId id="259" r:id="rId7"/>
    <p:sldId id="262" r:id="rId8"/>
    <p:sldId id="263" r:id="rId9"/>
    <p:sldId id="261" r:id="rId10"/>
    <p:sldId id="273" r:id="rId11"/>
    <p:sldId id="274" r:id="rId12"/>
    <p:sldId id="276" r:id="rId13"/>
    <p:sldId id="277" r:id="rId14"/>
    <p:sldId id="288" r:id="rId15"/>
    <p:sldId id="268" r:id="rId16"/>
    <p:sldId id="278" r:id="rId17"/>
    <p:sldId id="289" r:id="rId18"/>
    <p:sldId id="290" r:id="rId19"/>
    <p:sldId id="279" r:id="rId20"/>
    <p:sldId id="280" r:id="rId21"/>
    <p:sldId id="285" r:id="rId22"/>
    <p:sldId id="291" r:id="rId23"/>
    <p:sldId id="292" r:id="rId24"/>
    <p:sldId id="293" r:id="rId25"/>
    <p:sldId id="294" r:id="rId26"/>
    <p:sldId id="295" r:id="rId27"/>
    <p:sldId id="296" r:id="rId28"/>
    <p:sldId id="297" r:id="rId29"/>
    <p:sldId id="298" r:id="rId30"/>
    <p:sldId id="286" r:id="rId31"/>
    <p:sldId id="284" r:id="rId32"/>
    <p:sldId id="299" r:id="rId33"/>
    <p:sldId id="275"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2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5672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5480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71539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81170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9723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74279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0486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682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07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9692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6407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2/19/2025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77102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youtu.be/6W1G9K7Ry_I" TargetMode="External"/><Relationship Id="rId2" Type="http://schemas.openxmlformats.org/officeDocument/2006/relationships/hyperlink" Target="https://youtu.be/dtjDL3fjEqo" TargetMode="External"/><Relationship Id="rId1" Type="http://schemas.openxmlformats.org/officeDocument/2006/relationships/slideLayout" Target="../slideLayouts/slideLayout2.xml"/><Relationship Id="rId4" Type="http://schemas.openxmlformats.org/officeDocument/2006/relationships/hyperlink" Target="https://youtu.be/4emX7GIyTw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kv0oom.extra@gmail.com"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609601"/>
            <a:ext cx="7772400" cy="1523999"/>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1" i="0" u="none" strike="noStrike" kern="1200" cap="none" spc="0" normalizeH="0" baseline="0" noProof="0" smtClean="0">
                <a:ln>
                  <a:noFill/>
                </a:ln>
                <a:solidFill>
                  <a:sysClr val="windowText" lastClr="000000"/>
                </a:solidFill>
                <a:effectLst/>
                <a:uLnTx/>
                <a:uFillTx/>
                <a:latin typeface="Consolas"/>
                <a:ea typeface="+mj-ea"/>
                <a:cs typeface="+mj-cs"/>
              </a:rPr>
              <a:t>KV0OOM</a:t>
            </a:r>
            <a:r>
              <a:rPr kumimoji="0" lang="en-US" sz="2800" b="1" i="0" u="none" strike="noStrike" kern="1200" cap="none" spc="0" normalizeH="0" baseline="0" noProof="0" smtClean="0">
                <a:ln>
                  <a:noFill/>
                </a:ln>
                <a:solidFill>
                  <a:sysClr val="windowText" lastClr="000000"/>
                </a:solidFill>
                <a:effectLst/>
                <a:uLnTx/>
                <a:uFillTx/>
                <a:latin typeface="Consolas"/>
                <a:ea typeface="+mj-ea"/>
                <a:cs typeface="+mj-cs"/>
              </a:rPr>
              <a:t> </a:t>
            </a:r>
            <a:br>
              <a:rPr kumimoji="0" lang="en-US" sz="2800" b="1" i="0" u="none" strike="noStrike" kern="1200" cap="none" spc="0" normalizeH="0" baseline="0" noProof="0" smtClean="0">
                <a:ln>
                  <a:noFill/>
                </a:ln>
                <a:solidFill>
                  <a:sysClr val="windowText" lastClr="000000"/>
                </a:solidFill>
                <a:effectLst/>
                <a:uLnTx/>
                <a:uFillTx/>
                <a:latin typeface="Consolas"/>
                <a:ea typeface="+mj-ea"/>
                <a:cs typeface="+mj-cs"/>
              </a:rPr>
            </a:br>
            <a:r>
              <a:rPr kumimoji="0" lang="en-US" sz="4000" b="1" i="0" u="none" strike="noStrike" kern="1200" cap="none" spc="0" normalizeH="0" baseline="0" noProof="0" smtClean="0">
                <a:ln>
                  <a:noFill/>
                </a:ln>
                <a:solidFill>
                  <a:sysClr val="windowText" lastClr="000000"/>
                </a:solidFill>
                <a:effectLst/>
                <a:uLnTx/>
                <a:uFillTx/>
                <a:latin typeface="Consolas"/>
                <a:ea typeface="+mj-ea"/>
                <a:cs typeface="+mj-cs"/>
              </a:rPr>
              <a:t>(aka Mike)</a:t>
            </a:r>
            <a:endParaRPr kumimoji="0" lang="en-US" sz="4000" b="1" i="0" u="none" strike="noStrike" kern="1200" cap="none" spc="0" normalizeH="0" baseline="0" noProof="0" dirty="0">
              <a:ln>
                <a:noFill/>
              </a:ln>
              <a:solidFill>
                <a:sysClr val="windowText" lastClr="000000"/>
              </a:solidFill>
              <a:effectLst/>
              <a:uLnTx/>
              <a:uFillTx/>
              <a:latin typeface="Consolas"/>
              <a:ea typeface="+mj-ea"/>
              <a:cs typeface="+mj-cs"/>
            </a:endParaRPr>
          </a:p>
        </p:txBody>
      </p:sp>
      <p:sp>
        <p:nvSpPr>
          <p:cNvPr id="3" name="Subtitle 2"/>
          <p:cNvSpPr txBox="1">
            <a:spLocks/>
          </p:cNvSpPr>
          <p:nvPr/>
        </p:nvSpPr>
        <p:spPr>
          <a:xfrm>
            <a:off x="1295400" y="2743200"/>
            <a:ext cx="6400800" cy="39624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RETIRED = Looking for a new hobby because 11 is not enuff.</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Technician + General on 18 Nov 2015</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Extra on 08 Jan 2016</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Not that smart, 5 years as a classroom instructor for electronics.</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a:ln>
                <a:noFill/>
              </a:ln>
              <a:solidFill>
                <a:sysClr val="windowText" lastClr="000000">
                  <a:tint val="7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47531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97401"/>
            <a:ext cx="7543800" cy="5940088"/>
          </a:xfrm>
          <a:prstGeom prst="rect">
            <a:avLst/>
          </a:prstGeom>
        </p:spPr>
        <p:txBody>
          <a:bodyPr wrap="square">
            <a:spAutoFit/>
          </a:bodyPr>
          <a:lstStyle/>
          <a:p>
            <a:r>
              <a:rPr lang="en-US" sz="2000" dirty="0">
                <a:latin typeface="Arial"/>
                <a:ea typeface="Calibri"/>
              </a:rPr>
              <a:t>Because you have all the chip pins identified, you can begin writing or creating the </a:t>
            </a:r>
            <a:r>
              <a:rPr lang="en-US" sz="2000" dirty="0" smtClean="0">
                <a:latin typeface="Arial"/>
                <a:ea typeface="Calibri"/>
              </a:rPr>
              <a:t>program, almost. We will shortly open </a:t>
            </a:r>
            <a:r>
              <a:rPr lang="en-US" sz="2000" dirty="0">
                <a:latin typeface="Arial"/>
                <a:ea typeface="Calibri"/>
              </a:rPr>
              <a:t>up </a:t>
            </a:r>
            <a:r>
              <a:rPr lang="en-US" sz="2000" dirty="0" err="1">
                <a:latin typeface="Arial"/>
                <a:ea typeface="Calibri"/>
              </a:rPr>
              <a:t>Blockly</a:t>
            </a:r>
            <a:r>
              <a:rPr lang="en-US" sz="2000" dirty="0">
                <a:latin typeface="Arial"/>
                <a:ea typeface="Calibri"/>
              </a:rPr>
              <a:t> and go to work. </a:t>
            </a:r>
          </a:p>
          <a:p>
            <a:r>
              <a:rPr lang="en-US" sz="2000" dirty="0">
                <a:latin typeface="Arial"/>
                <a:ea typeface="Calibri"/>
              </a:rPr>
              <a:t> </a:t>
            </a:r>
          </a:p>
          <a:p>
            <a:r>
              <a:rPr lang="en-US" sz="2000" dirty="0">
                <a:latin typeface="Arial"/>
                <a:ea typeface="Calibri"/>
              </a:rPr>
              <a:t>But first, a brief </a:t>
            </a:r>
            <a:r>
              <a:rPr lang="en-US" sz="2000" dirty="0" smtClean="0">
                <a:latin typeface="Arial"/>
                <a:ea typeface="Calibri"/>
              </a:rPr>
              <a:t>side bar (explanation) </a:t>
            </a:r>
            <a:r>
              <a:rPr lang="en-US" sz="2000" dirty="0">
                <a:latin typeface="Arial"/>
                <a:ea typeface="Calibri"/>
              </a:rPr>
              <a:t>on saving your Pebble work…</a:t>
            </a:r>
          </a:p>
          <a:p>
            <a:r>
              <a:rPr lang="en-US" sz="2000" dirty="0">
                <a:latin typeface="Arial"/>
                <a:ea typeface="Calibri"/>
              </a:rPr>
              <a:t> </a:t>
            </a:r>
          </a:p>
          <a:p>
            <a:r>
              <a:rPr lang="en-US" sz="2000" dirty="0">
                <a:latin typeface="Arial"/>
                <a:ea typeface="Calibri"/>
              </a:rPr>
              <a:t>About 2/3 of the way down the </a:t>
            </a:r>
            <a:r>
              <a:rPr lang="en-US" sz="2000" dirty="0" smtClean="0">
                <a:latin typeface="Arial"/>
                <a:ea typeface="Calibri"/>
              </a:rPr>
              <a:t>Pebble side </a:t>
            </a:r>
            <a:r>
              <a:rPr lang="en-US" sz="2000" dirty="0">
                <a:latin typeface="Arial"/>
                <a:ea typeface="Calibri"/>
              </a:rPr>
              <a:t>panel is a button labeled “</a:t>
            </a:r>
            <a:r>
              <a:rPr lang="en-US" sz="2000" b="1" dirty="0">
                <a:latin typeface="Arial"/>
                <a:ea typeface="Calibri"/>
              </a:rPr>
              <a:t>Save or Load</a:t>
            </a:r>
            <a:r>
              <a:rPr lang="en-US" sz="2000" dirty="0">
                <a:latin typeface="Arial"/>
                <a:ea typeface="Calibri"/>
              </a:rPr>
              <a:t>”. Clicking that will open a window with this message at the top:</a:t>
            </a:r>
          </a:p>
          <a:p>
            <a:r>
              <a:rPr lang="en-US" sz="2000" dirty="0">
                <a:latin typeface="Arial"/>
                <a:ea typeface="Calibri"/>
              </a:rPr>
              <a:t> </a:t>
            </a:r>
          </a:p>
          <a:p>
            <a:r>
              <a:rPr lang="en-US" sz="2000" dirty="0">
                <a:solidFill>
                  <a:schemeClr val="accent6">
                    <a:lumMod val="50000"/>
                  </a:schemeClr>
                </a:solidFill>
                <a:latin typeface="Arial"/>
                <a:ea typeface="Calibri"/>
              </a:rPr>
              <a:t>To </a:t>
            </a:r>
            <a:r>
              <a:rPr lang="en-US" sz="2000" b="1" dirty="0">
                <a:solidFill>
                  <a:schemeClr val="accent6">
                    <a:lumMod val="50000"/>
                  </a:schemeClr>
                </a:solidFill>
                <a:latin typeface="Arial"/>
                <a:ea typeface="Calibri"/>
              </a:rPr>
              <a:t>Save </a:t>
            </a:r>
            <a:r>
              <a:rPr lang="en-US" sz="2000" dirty="0">
                <a:solidFill>
                  <a:schemeClr val="accent6">
                    <a:lumMod val="50000"/>
                  </a:schemeClr>
                </a:solidFill>
                <a:latin typeface="Arial"/>
                <a:ea typeface="Calibri"/>
              </a:rPr>
              <a:t>: Copy and paste all text below into a text editor and save it. </a:t>
            </a:r>
            <a:br>
              <a:rPr lang="en-US" sz="2000" dirty="0">
                <a:solidFill>
                  <a:schemeClr val="accent6">
                    <a:lumMod val="50000"/>
                  </a:schemeClr>
                </a:solidFill>
                <a:latin typeface="Arial"/>
                <a:ea typeface="Calibri"/>
              </a:rPr>
            </a:br>
            <a:r>
              <a:rPr lang="en-US" sz="2000" dirty="0">
                <a:solidFill>
                  <a:schemeClr val="accent6">
                    <a:lumMod val="50000"/>
                  </a:schemeClr>
                </a:solidFill>
                <a:latin typeface="Arial"/>
                <a:ea typeface="Calibri"/>
              </a:rPr>
              <a:t>To </a:t>
            </a:r>
            <a:r>
              <a:rPr lang="en-US" sz="2000" b="1" dirty="0">
                <a:solidFill>
                  <a:schemeClr val="accent6">
                    <a:lumMod val="50000"/>
                  </a:schemeClr>
                </a:solidFill>
                <a:latin typeface="Arial"/>
                <a:ea typeface="Calibri"/>
              </a:rPr>
              <a:t>Load </a:t>
            </a:r>
            <a:r>
              <a:rPr lang="en-US" sz="2000" dirty="0">
                <a:solidFill>
                  <a:schemeClr val="accent6">
                    <a:lumMod val="50000"/>
                  </a:schemeClr>
                </a:solidFill>
                <a:latin typeface="Arial"/>
                <a:ea typeface="Calibri"/>
              </a:rPr>
              <a:t>: Paste previously saved text into this text area and click 'Load Circuit</a:t>
            </a:r>
            <a:r>
              <a:rPr lang="en-US" sz="2000" dirty="0">
                <a:latin typeface="Arial"/>
                <a:ea typeface="Calibri"/>
              </a:rPr>
              <a:t>'.</a:t>
            </a:r>
          </a:p>
          <a:p>
            <a:r>
              <a:rPr lang="en-US" sz="2000" dirty="0">
                <a:latin typeface="Arial"/>
                <a:ea typeface="Calibri"/>
              </a:rPr>
              <a:t> </a:t>
            </a:r>
          </a:p>
          <a:p>
            <a:r>
              <a:rPr lang="en-US" sz="2000" dirty="0">
                <a:latin typeface="Arial"/>
                <a:ea typeface="Calibri"/>
              </a:rPr>
              <a:t>Unlike most other programs, file input-output is a </a:t>
            </a:r>
            <a:r>
              <a:rPr lang="en-US" sz="2000" b="1" dirty="0">
                <a:latin typeface="Arial"/>
                <a:ea typeface="Calibri"/>
              </a:rPr>
              <a:t>copy/paste</a:t>
            </a:r>
            <a:r>
              <a:rPr lang="en-US" sz="2000" dirty="0">
                <a:latin typeface="Arial"/>
                <a:ea typeface="Calibri"/>
              </a:rPr>
              <a:t> operation. This means, </a:t>
            </a:r>
            <a:r>
              <a:rPr lang="en-US" sz="2000" b="1" i="1" dirty="0">
                <a:latin typeface="Arial"/>
                <a:ea typeface="Calibri"/>
              </a:rPr>
              <a:t>don’t forget to copy your work and paste it in a text file</a:t>
            </a:r>
            <a:r>
              <a:rPr lang="en-US" sz="2000" dirty="0">
                <a:latin typeface="Arial"/>
                <a:ea typeface="Calibri"/>
              </a:rPr>
              <a:t>.</a:t>
            </a:r>
            <a:endParaRPr lang="en-US" sz="2000" dirty="0"/>
          </a:p>
        </p:txBody>
      </p:sp>
    </p:spTree>
    <p:extLst>
      <p:ext uri="{BB962C8B-B14F-4D97-AF65-F5344CB8AC3E}">
        <p14:creationId xmlns:p14="http://schemas.microsoft.com/office/powerpoint/2010/main" val="1251603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609601"/>
            <a:ext cx="7772400" cy="2285999"/>
          </a:xfrm>
        </p:spPr>
        <p:txBody>
          <a:bodyPr>
            <a:normAutofit/>
          </a:bodyPr>
          <a:lstStyle/>
          <a:p>
            <a:r>
              <a:rPr lang="en-US" sz="2400" dirty="0">
                <a:solidFill>
                  <a:schemeClr val="tx1"/>
                </a:solidFill>
                <a:latin typeface="Arial"/>
                <a:ea typeface="Calibri"/>
              </a:rPr>
              <a:t>If you are using </a:t>
            </a:r>
            <a:r>
              <a:rPr lang="en-US" sz="2400" dirty="0" err="1">
                <a:solidFill>
                  <a:schemeClr val="tx1"/>
                </a:solidFill>
                <a:latin typeface="Arial"/>
                <a:ea typeface="Calibri"/>
              </a:rPr>
              <a:t>Blockly</a:t>
            </a:r>
            <a:r>
              <a:rPr lang="en-US" sz="2400" dirty="0">
                <a:solidFill>
                  <a:schemeClr val="tx1"/>
                </a:solidFill>
                <a:latin typeface="Arial"/>
                <a:ea typeface="Calibri"/>
              </a:rPr>
              <a:t>, and you created a functional block diagram, your project will be halfway done. As you build your </a:t>
            </a:r>
            <a:r>
              <a:rPr lang="en-US" sz="2400" dirty="0" err="1">
                <a:solidFill>
                  <a:schemeClr val="tx1"/>
                </a:solidFill>
                <a:latin typeface="Arial"/>
                <a:ea typeface="Calibri"/>
              </a:rPr>
              <a:t>Blockly</a:t>
            </a:r>
            <a:r>
              <a:rPr lang="en-US" sz="2400" dirty="0">
                <a:solidFill>
                  <a:schemeClr val="tx1"/>
                </a:solidFill>
                <a:latin typeface="Arial"/>
                <a:ea typeface="Calibri"/>
              </a:rPr>
              <a:t> diagram, refer to the material you have already created.</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2743200"/>
            <a:ext cx="5715798" cy="3810532"/>
          </a:xfrm>
          <a:prstGeom prst="rect">
            <a:avLst/>
          </a:prstGeom>
        </p:spPr>
      </p:pic>
    </p:spTree>
    <p:extLst>
      <p:ext uri="{BB962C8B-B14F-4D97-AF65-F5344CB8AC3E}">
        <p14:creationId xmlns:p14="http://schemas.microsoft.com/office/powerpoint/2010/main" val="1106418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Moment of Clarity</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400" dirty="0" smtClean="0">
                <a:latin typeface="Arial" panose="020B0604020202020204" pitchFamily="34" charset="0"/>
                <a:cs typeface="Arial" panose="020B0604020202020204" pitchFamily="34" charset="0"/>
              </a:rPr>
              <a:t>To be completely honest, you should know SOMETHING about programming. This is not the same as knowing how to program. Programming is basically conditions, </a:t>
            </a:r>
          </a:p>
          <a:p>
            <a:pPr marL="0" indent="0">
              <a:buNone/>
            </a:pPr>
            <a:r>
              <a:rPr lang="en-US" sz="2400" dirty="0">
                <a:latin typeface="Arial" panose="020B0604020202020204" pitchFamily="34" charset="0"/>
                <a:cs typeface="Arial" panose="020B0604020202020204" pitchFamily="34" charset="0"/>
              </a:rPr>
              <a:t>d</a:t>
            </a:r>
            <a:r>
              <a:rPr lang="en-US" sz="2400" dirty="0" smtClean="0">
                <a:latin typeface="Arial" panose="020B0604020202020204" pitchFamily="34" charset="0"/>
                <a:cs typeface="Arial" panose="020B0604020202020204" pitchFamily="34" charset="0"/>
              </a:rPr>
              <a:t>ecisions, and actions.</a:t>
            </a:r>
          </a:p>
          <a:p>
            <a:pPr marL="0" indent="0">
              <a:buNone/>
            </a:pPr>
            <a:endParaRPr lang="en-US" sz="2400" dirty="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Remember hearing this as a kid, “</a:t>
            </a:r>
            <a:r>
              <a:rPr lang="en-US" sz="2400" b="1" u="sng" dirty="0" smtClean="0">
                <a:latin typeface="Arial" panose="020B0604020202020204" pitchFamily="34" charset="0"/>
                <a:cs typeface="Arial" panose="020B0604020202020204" pitchFamily="34" charset="0"/>
              </a:rPr>
              <a:t>If</a:t>
            </a:r>
            <a:r>
              <a:rPr lang="en-US" sz="2400" dirty="0" smtClean="0">
                <a:latin typeface="Arial" panose="020B0604020202020204" pitchFamily="34" charset="0"/>
                <a:cs typeface="Arial" panose="020B0604020202020204" pitchFamily="34" charset="0"/>
              </a:rPr>
              <a:t> you don’t pick up your toys, </a:t>
            </a:r>
            <a:r>
              <a:rPr lang="en-US" sz="2400" b="1" u="sng" dirty="0" smtClean="0">
                <a:latin typeface="Arial" panose="020B0604020202020204" pitchFamily="34" charset="0"/>
                <a:cs typeface="Arial" panose="020B0604020202020204" pitchFamily="34" charset="0"/>
              </a:rPr>
              <a:t>then</a:t>
            </a:r>
            <a:r>
              <a:rPr lang="en-US" sz="2400" dirty="0" smtClean="0">
                <a:latin typeface="Arial" panose="020B0604020202020204" pitchFamily="34" charset="0"/>
                <a:cs typeface="Arial" panose="020B0604020202020204" pitchFamily="34" charset="0"/>
              </a:rPr>
              <a:t> I will put them in the garbage.” You action was based on a conditional decision (toy box or garbage can).</a:t>
            </a:r>
          </a:p>
          <a:p>
            <a:pPr marL="0" indent="0">
              <a:buNone/>
            </a:pPr>
            <a:endParaRPr lang="en-US" sz="2400" dirty="0">
              <a:latin typeface="Arial" panose="020B0604020202020204" pitchFamily="34" charset="0"/>
              <a:cs typeface="Arial" panose="020B0604020202020204" pitchFamily="34" charset="0"/>
            </a:endParaRPr>
          </a:p>
          <a:p>
            <a:pPr marL="0" indent="0" algn="ctr">
              <a:buNone/>
            </a:pPr>
            <a:r>
              <a:rPr lang="en-US" sz="3600" b="1" dirty="0" smtClean="0">
                <a:latin typeface="Arial" panose="020B0604020202020204" pitchFamily="34" charset="0"/>
                <a:cs typeface="Arial" panose="020B0604020202020204" pitchFamily="34" charset="0"/>
              </a:rPr>
              <a:t>This is programming.</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4419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rial" panose="020B0604020202020204" pitchFamily="34" charset="0"/>
                <a:cs typeface="Arial" panose="020B0604020202020204" pitchFamily="34" charset="0"/>
              </a:rPr>
              <a:t>And so is this…</a:t>
            </a:r>
            <a:endParaRPr lang="en-US" sz="54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524000"/>
            <a:ext cx="6324600" cy="5214417"/>
          </a:xfrm>
        </p:spPr>
      </p:pic>
    </p:spTree>
    <p:extLst>
      <p:ext uri="{BB962C8B-B14F-4D97-AF65-F5344CB8AC3E}">
        <p14:creationId xmlns:p14="http://schemas.microsoft.com/office/powerpoint/2010/main" val="2433848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166843"/>
            <a:ext cx="7848600" cy="4524315"/>
          </a:xfrm>
          <a:prstGeom prst="rect">
            <a:avLst/>
          </a:prstGeom>
        </p:spPr>
        <p:txBody>
          <a:bodyPr wrap="square">
            <a:spAutoFit/>
          </a:bodyPr>
          <a:lstStyle/>
          <a:p>
            <a:r>
              <a:rPr lang="en-US" sz="2400" dirty="0">
                <a:latin typeface="Arial"/>
                <a:ea typeface="Calibri"/>
              </a:rPr>
              <a:t>If you want to turn a light on, you don't need a program for that. Just walk over and turn the light on.</a:t>
            </a:r>
          </a:p>
          <a:p>
            <a:r>
              <a:rPr lang="en-US" sz="2400" dirty="0">
                <a:latin typeface="Arial"/>
                <a:ea typeface="Calibri"/>
              </a:rPr>
              <a:t> </a:t>
            </a:r>
          </a:p>
          <a:p>
            <a:r>
              <a:rPr lang="en-US" sz="2400" dirty="0">
                <a:latin typeface="Arial"/>
                <a:ea typeface="Calibri"/>
              </a:rPr>
              <a:t>If you want to turn a light on when you enter the room, that you can program. Use an ultrasonic motion detector to get the job done.</a:t>
            </a:r>
          </a:p>
          <a:p>
            <a:r>
              <a:rPr lang="en-US" sz="2400" dirty="0">
                <a:latin typeface="Arial"/>
                <a:ea typeface="Calibri"/>
              </a:rPr>
              <a:t> </a:t>
            </a:r>
          </a:p>
          <a:p>
            <a:r>
              <a:rPr lang="en-US" sz="2400" dirty="0">
                <a:latin typeface="Arial"/>
                <a:ea typeface="Calibri"/>
              </a:rPr>
              <a:t>But if you come in and sit down, the motion detector will not see motion and </a:t>
            </a:r>
            <a:r>
              <a:rPr lang="en-US" sz="2400" dirty="0" smtClean="0">
                <a:latin typeface="Arial"/>
                <a:ea typeface="Calibri"/>
              </a:rPr>
              <a:t>will </a:t>
            </a:r>
            <a:r>
              <a:rPr lang="en-US" sz="2400" dirty="0">
                <a:latin typeface="Arial"/>
                <a:ea typeface="Calibri"/>
              </a:rPr>
              <a:t>turn the light off.</a:t>
            </a:r>
          </a:p>
          <a:p>
            <a:r>
              <a:rPr lang="en-US" sz="2400" dirty="0">
                <a:latin typeface="Arial"/>
                <a:ea typeface="Calibri"/>
              </a:rPr>
              <a:t> </a:t>
            </a:r>
          </a:p>
          <a:p>
            <a:r>
              <a:rPr lang="en-US" sz="2400" dirty="0">
                <a:latin typeface="Arial"/>
                <a:ea typeface="Calibri"/>
              </a:rPr>
              <a:t>So.... you add an infrared (IR) sensor to detect your body heat. That can be used to keep the light on.</a:t>
            </a:r>
            <a:endParaRPr lang="en-US" sz="2400" dirty="0"/>
          </a:p>
        </p:txBody>
      </p:sp>
    </p:spTree>
    <p:extLst>
      <p:ext uri="{BB962C8B-B14F-4D97-AF65-F5344CB8AC3E}">
        <p14:creationId xmlns:p14="http://schemas.microsoft.com/office/powerpoint/2010/main" val="1251603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3486"/>
            <a:ext cx="7543800" cy="6186309"/>
          </a:xfrm>
          <a:prstGeom prst="rect">
            <a:avLst/>
          </a:prstGeom>
        </p:spPr>
        <p:txBody>
          <a:bodyPr wrap="square">
            <a:spAutoFit/>
          </a:bodyPr>
          <a:lstStyle/>
          <a:p>
            <a:pPr lvl="0"/>
            <a:endParaRPr lang="en-US" sz="2400" dirty="0" smtClean="0">
              <a:solidFill>
                <a:prstClr val="black"/>
              </a:solidFill>
              <a:latin typeface="Arial"/>
              <a:ea typeface="Calibri"/>
            </a:endParaRPr>
          </a:p>
          <a:p>
            <a:pPr lvl="0"/>
            <a:r>
              <a:rPr lang="en-US" sz="2400" dirty="0" smtClean="0">
                <a:solidFill>
                  <a:prstClr val="black"/>
                </a:solidFill>
                <a:latin typeface="Arial"/>
                <a:ea typeface="Calibri"/>
              </a:rPr>
              <a:t>The </a:t>
            </a:r>
            <a:r>
              <a:rPr lang="en-US" sz="2400" dirty="0">
                <a:solidFill>
                  <a:prstClr val="black"/>
                </a:solidFill>
                <a:latin typeface="Arial"/>
                <a:ea typeface="Calibri"/>
              </a:rPr>
              <a:t>graphic a couple of frames back is a bit hard to read, so here it is in plain English:</a:t>
            </a:r>
          </a:p>
          <a:p>
            <a:pPr lvl="0"/>
            <a:r>
              <a:rPr lang="en-US" sz="2400" dirty="0">
                <a:solidFill>
                  <a:prstClr val="black"/>
                </a:solidFill>
                <a:latin typeface="Arial"/>
                <a:ea typeface="Calibri"/>
              </a:rPr>
              <a:t> </a:t>
            </a:r>
          </a:p>
          <a:p>
            <a:pPr lvl="0"/>
            <a:r>
              <a:rPr lang="en-US" sz="2400" dirty="0">
                <a:solidFill>
                  <a:prstClr val="black"/>
                </a:solidFill>
                <a:latin typeface="Arial"/>
                <a:ea typeface="Calibri"/>
              </a:rPr>
              <a:t>At the program start, </a:t>
            </a:r>
            <a:r>
              <a:rPr lang="en-US" sz="2400" b="1" dirty="0">
                <a:solidFill>
                  <a:prstClr val="black"/>
                </a:solidFill>
                <a:latin typeface="Arial"/>
                <a:ea typeface="Calibri"/>
              </a:rPr>
              <a:t>DO</a:t>
            </a:r>
          </a:p>
          <a:p>
            <a:pPr lvl="0"/>
            <a:r>
              <a:rPr lang="en-US" sz="2400" b="1" dirty="0">
                <a:solidFill>
                  <a:prstClr val="black"/>
                </a:solidFill>
                <a:latin typeface="Arial"/>
                <a:ea typeface="Calibri"/>
              </a:rPr>
              <a:t>IF</a:t>
            </a:r>
            <a:r>
              <a:rPr lang="en-US" sz="2400" dirty="0">
                <a:solidFill>
                  <a:prstClr val="black"/>
                </a:solidFill>
                <a:latin typeface="Arial"/>
                <a:ea typeface="Calibri"/>
              </a:rPr>
              <a:t> input C.1 is ON </a:t>
            </a:r>
          </a:p>
          <a:p>
            <a:pPr lvl="0"/>
            <a:r>
              <a:rPr lang="en-US" sz="2400" b="1" dirty="0">
                <a:solidFill>
                  <a:prstClr val="black"/>
                </a:solidFill>
                <a:latin typeface="Arial"/>
                <a:ea typeface="Calibri"/>
              </a:rPr>
              <a:t>THEN </a:t>
            </a:r>
            <a:r>
              <a:rPr lang="en-US" sz="2400" dirty="0">
                <a:solidFill>
                  <a:prstClr val="black"/>
                </a:solidFill>
                <a:latin typeface="Arial"/>
                <a:ea typeface="Calibri"/>
              </a:rPr>
              <a:t>Turn output B.0 ON and add 1 to </a:t>
            </a:r>
            <a:r>
              <a:rPr lang="en-US" sz="2400" dirty="0" err="1">
                <a:solidFill>
                  <a:prstClr val="black"/>
                </a:solidFill>
                <a:latin typeface="Arial"/>
                <a:ea typeface="Calibri"/>
              </a:rPr>
              <a:t>varA</a:t>
            </a:r>
            <a:endParaRPr lang="en-US" sz="2400" dirty="0">
              <a:solidFill>
                <a:prstClr val="black"/>
              </a:solidFill>
              <a:latin typeface="Arial"/>
              <a:ea typeface="Calibri"/>
            </a:endParaRPr>
          </a:p>
          <a:p>
            <a:pPr lvl="0"/>
            <a:r>
              <a:rPr lang="en-US" sz="2400" b="1" dirty="0">
                <a:solidFill>
                  <a:prstClr val="black"/>
                </a:solidFill>
                <a:latin typeface="Arial"/>
                <a:ea typeface="Calibri"/>
              </a:rPr>
              <a:t>ELSE </a:t>
            </a:r>
            <a:r>
              <a:rPr lang="en-US" sz="2400" dirty="0">
                <a:solidFill>
                  <a:prstClr val="black"/>
                </a:solidFill>
                <a:latin typeface="Arial"/>
                <a:ea typeface="Calibri"/>
              </a:rPr>
              <a:t>Turn output B.0 OFF and reduce </a:t>
            </a:r>
            <a:r>
              <a:rPr lang="en-US" sz="2400" dirty="0" err="1">
                <a:solidFill>
                  <a:prstClr val="black"/>
                </a:solidFill>
                <a:latin typeface="Arial"/>
                <a:ea typeface="Calibri"/>
              </a:rPr>
              <a:t>varA</a:t>
            </a:r>
            <a:r>
              <a:rPr lang="en-US" sz="2400" dirty="0">
                <a:solidFill>
                  <a:prstClr val="black"/>
                </a:solidFill>
                <a:latin typeface="Arial"/>
                <a:ea typeface="Calibri"/>
              </a:rPr>
              <a:t> by 1</a:t>
            </a:r>
          </a:p>
          <a:p>
            <a:pPr lvl="0"/>
            <a:endParaRPr lang="en-US" sz="2400" dirty="0">
              <a:solidFill>
                <a:prstClr val="black"/>
              </a:solidFill>
              <a:latin typeface="Arial"/>
              <a:ea typeface="Calibri"/>
            </a:endParaRPr>
          </a:p>
          <a:p>
            <a:pPr lvl="0"/>
            <a:r>
              <a:rPr lang="en-US" dirty="0" smtClean="0">
                <a:solidFill>
                  <a:prstClr val="black"/>
                </a:solidFill>
                <a:latin typeface="Arial"/>
                <a:ea typeface="Calibri"/>
              </a:rPr>
              <a:t>MAIN:</a:t>
            </a:r>
            <a:endParaRPr lang="en-US" dirty="0">
              <a:solidFill>
                <a:prstClr val="black"/>
              </a:solidFill>
              <a:latin typeface="Arial"/>
              <a:ea typeface="Calibri"/>
            </a:endParaRPr>
          </a:p>
          <a:p>
            <a:pPr lvl="0"/>
            <a:r>
              <a:rPr lang="en-US" dirty="0">
                <a:solidFill>
                  <a:prstClr val="black"/>
                </a:solidFill>
                <a:latin typeface="Arial"/>
                <a:ea typeface="Calibri"/>
              </a:rPr>
              <a:t>Do</a:t>
            </a:r>
          </a:p>
          <a:p>
            <a:pPr lvl="0"/>
            <a:r>
              <a:rPr lang="en-US" dirty="0" smtClean="0">
                <a:solidFill>
                  <a:prstClr val="black"/>
                </a:solidFill>
                <a:latin typeface="Arial"/>
                <a:ea typeface="Calibri"/>
              </a:rPr>
              <a:t>   If </a:t>
            </a:r>
            <a:r>
              <a:rPr lang="en-US" dirty="0">
                <a:solidFill>
                  <a:prstClr val="black"/>
                </a:solidFill>
                <a:latin typeface="Arial"/>
                <a:ea typeface="Calibri"/>
              </a:rPr>
              <a:t>C.1 = 1 </a:t>
            </a:r>
            <a:r>
              <a:rPr lang="en-US" dirty="0" smtClean="0">
                <a:solidFill>
                  <a:prstClr val="black"/>
                </a:solidFill>
                <a:latin typeface="Arial"/>
                <a:ea typeface="Calibri"/>
              </a:rPr>
              <a:t>Then       ;The button is pressed</a:t>
            </a:r>
            <a:endParaRPr lang="en-US" dirty="0">
              <a:solidFill>
                <a:prstClr val="black"/>
              </a:solidFill>
              <a:latin typeface="Arial"/>
              <a:ea typeface="Calibri"/>
            </a:endParaRPr>
          </a:p>
          <a:p>
            <a:pPr lvl="0"/>
            <a:r>
              <a:rPr lang="en-US" dirty="0">
                <a:solidFill>
                  <a:prstClr val="black"/>
                </a:solidFill>
                <a:latin typeface="Arial"/>
                <a:ea typeface="Calibri"/>
              </a:rPr>
              <a:t>   </a:t>
            </a:r>
            <a:r>
              <a:rPr lang="en-US" dirty="0" smtClean="0">
                <a:solidFill>
                  <a:prstClr val="black"/>
                </a:solidFill>
                <a:latin typeface="Arial"/>
                <a:ea typeface="Calibri"/>
              </a:rPr>
              <a:t>   Set </a:t>
            </a:r>
            <a:r>
              <a:rPr lang="en-US" dirty="0">
                <a:solidFill>
                  <a:prstClr val="black"/>
                </a:solidFill>
                <a:latin typeface="Arial"/>
                <a:ea typeface="Calibri"/>
              </a:rPr>
              <a:t>B.0 = </a:t>
            </a:r>
            <a:r>
              <a:rPr lang="en-US" dirty="0" smtClean="0">
                <a:solidFill>
                  <a:prstClr val="black"/>
                </a:solidFill>
                <a:latin typeface="Arial"/>
                <a:ea typeface="Calibri"/>
              </a:rPr>
              <a:t>1          ;Turn on the LED</a:t>
            </a:r>
            <a:endParaRPr lang="en-US" dirty="0">
              <a:solidFill>
                <a:prstClr val="black"/>
              </a:solidFill>
              <a:latin typeface="Arial"/>
              <a:ea typeface="Calibri"/>
            </a:endParaRPr>
          </a:p>
          <a:p>
            <a:pPr lvl="0"/>
            <a:r>
              <a:rPr lang="en-US" dirty="0">
                <a:solidFill>
                  <a:prstClr val="black"/>
                </a:solidFill>
                <a:latin typeface="Arial"/>
                <a:ea typeface="Calibri"/>
              </a:rPr>
              <a:t>  </a:t>
            </a:r>
            <a:r>
              <a:rPr lang="en-US" dirty="0" smtClean="0">
                <a:solidFill>
                  <a:prstClr val="black"/>
                </a:solidFill>
                <a:latin typeface="Arial"/>
                <a:ea typeface="Calibri"/>
              </a:rPr>
              <a:t>    </a:t>
            </a:r>
            <a:r>
              <a:rPr lang="en-US" dirty="0" err="1">
                <a:solidFill>
                  <a:prstClr val="black"/>
                </a:solidFill>
                <a:latin typeface="Arial"/>
                <a:ea typeface="Calibri"/>
              </a:rPr>
              <a:t>varA</a:t>
            </a:r>
            <a:r>
              <a:rPr lang="en-US" dirty="0">
                <a:solidFill>
                  <a:prstClr val="black"/>
                </a:solidFill>
                <a:latin typeface="Arial"/>
                <a:ea typeface="Calibri"/>
              </a:rPr>
              <a:t> = </a:t>
            </a:r>
            <a:r>
              <a:rPr lang="en-US" dirty="0" err="1">
                <a:solidFill>
                  <a:prstClr val="black"/>
                </a:solidFill>
                <a:latin typeface="Arial"/>
                <a:ea typeface="Calibri"/>
              </a:rPr>
              <a:t>varA</a:t>
            </a:r>
            <a:r>
              <a:rPr lang="en-US" dirty="0">
                <a:solidFill>
                  <a:prstClr val="black"/>
                </a:solidFill>
                <a:latin typeface="Arial"/>
                <a:ea typeface="Calibri"/>
              </a:rPr>
              <a:t> + </a:t>
            </a:r>
            <a:r>
              <a:rPr lang="en-US" dirty="0" smtClean="0">
                <a:solidFill>
                  <a:prstClr val="black"/>
                </a:solidFill>
                <a:latin typeface="Arial"/>
                <a:ea typeface="Calibri"/>
              </a:rPr>
              <a:t>1   ;Add 1 to the counter</a:t>
            </a:r>
            <a:endParaRPr lang="en-US" dirty="0">
              <a:solidFill>
                <a:prstClr val="black"/>
              </a:solidFill>
              <a:latin typeface="Arial"/>
              <a:ea typeface="Calibri"/>
            </a:endParaRPr>
          </a:p>
          <a:p>
            <a:pPr lvl="0"/>
            <a:r>
              <a:rPr lang="en-US" dirty="0" smtClean="0">
                <a:solidFill>
                  <a:prstClr val="black"/>
                </a:solidFill>
                <a:latin typeface="Arial"/>
                <a:ea typeface="Calibri"/>
              </a:rPr>
              <a:t>   Else</a:t>
            </a:r>
            <a:endParaRPr lang="en-US" dirty="0">
              <a:solidFill>
                <a:prstClr val="black"/>
              </a:solidFill>
              <a:latin typeface="Arial"/>
              <a:ea typeface="Calibri"/>
            </a:endParaRPr>
          </a:p>
          <a:p>
            <a:pPr lvl="0"/>
            <a:r>
              <a:rPr lang="en-US" dirty="0">
                <a:solidFill>
                  <a:prstClr val="black"/>
                </a:solidFill>
                <a:latin typeface="Arial"/>
                <a:ea typeface="Calibri"/>
              </a:rPr>
              <a:t>   </a:t>
            </a:r>
            <a:r>
              <a:rPr lang="en-US" dirty="0" smtClean="0">
                <a:solidFill>
                  <a:prstClr val="black"/>
                </a:solidFill>
                <a:latin typeface="Arial"/>
                <a:ea typeface="Calibri"/>
              </a:rPr>
              <a:t>   Set </a:t>
            </a:r>
            <a:r>
              <a:rPr lang="en-US" dirty="0">
                <a:solidFill>
                  <a:prstClr val="black"/>
                </a:solidFill>
                <a:latin typeface="Arial"/>
                <a:ea typeface="Calibri"/>
              </a:rPr>
              <a:t>B.0 = </a:t>
            </a:r>
            <a:r>
              <a:rPr lang="en-US" dirty="0" smtClean="0">
                <a:solidFill>
                  <a:prstClr val="black"/>
                </a:solidFill>
                <a:latin typeface="Arial"/>
                <a:ea typeface="Calibri"/>
              </a:rPr>
              <a:t>0          ;Turn the LED off</a:t>
            </a:r>
            <a:endParaRPr lang="en-US" dirty="0">
              <a:solidFill>
                <a:prstClr val="black"/>
              </a:solidFill>
              <a:latin typeface="Arial"/>
              <a:ea typeface="Calibri"/>
            </a:endParaRPr>
          </a:p>
          <a:p>
            <a:pPr lvl="0"/>
            <a:r>
              <a:rPr lang="en-US" dirty="0">
                <a:solidFill>
                  <a:prstClr val="black"/>
                </a:solidFill>
                <a:latin typeface="Arial"/>
                <a:ea typeface="Calibri"/>
              </a:rPr>
              <a:t>   </a:t>
            </a:r>
            <a:r>
              <a:rPr lang="en-US" dirty="0" smtClean="0">
                <a:solidFill>
                  <a:prstClr val="black"/>
                </a:solidFill>
                <a:latin typeface="Arial"/>
                <a:ea typeface="Calibri"/>
              </a:rPr>
              <a:t>   </a:t>
            </a:r>
            <a:r>
              <a:rPr lang="en-US" dirty="0" err="1" smtClean="0">
                <a:solidFill>
                  <a:prstClr val="black"/>
                </a:solidFill>
                <a:latin typeface="Arial"/>
                <a:ea typeface="Calibri"/>
              </a:rPr>
              <a:t>varA</a:t>
            </a:r>
            <a:r>
              <a:rPr lang="en-US" dirty="0" smtClean="0">
                <a:solidFill>
                  <a:prstClr val="black"/>
                </a:solidFill>
                <a:latin typeface="Arial"/>
                <a:ea typeface="Calibri"/>
              </a:rPr>
              <a:t> </a:t>
            </a:r>
            <a:r>
              <a:rPr lang="en-US" dirty="0">
                <a:solidFill>
                  <a:prstClr val="black"/>
                </a:solidFill>
                <a:latin typeface="Arial"/>
                <a:ea typeface="Calibri"/>
              </a:rPr>
              <a:t>= </a:t>
            </a:r>
            <a:r>
              <a:rPr lang="en-US" dirty="0" err="1">
                <a:solidFill>
                  <a:prstClr val="black"/>
                </a:solidFill>
                <a:latin typeface="Arial"/>
                <a:ea typeface="Calibri"/>
              </a:rPr>
              <a:t>varA</a:t>
            </a:r>
            <a:r>
              <a:rPr lang="en-US" dirty="0">
                <a:solidFill>
                  <a:prstClr val="black"/>
                </a:solidFill>
                <a:latin typeface="Arial"/>
                <a:ea typeface="Calibri"/>
              </a:rPr>
              <a:t> – </a:t>
            </a:r>
            <a:r>
              <a:rPr lang="en-US" dirty="0" smtClean="0">
                <a:solidFill>
                  <a:prstClr val="black"/>
                </a:solidFill>
                <a:latin typeface="Arial"/>
                <a:ea typeface="Calibri"/>
              </a:rPr>
              <a:t>1   ;Subtract 1 from the count</a:t>
            </a:r>
            <a:endParaRPr lang="en-US" dirty="0">
              <a:solidFill>
                <a:prstClr val="black"/>
              </a:solidFill>
              <a:latin typeface="Arial"/>
              <a:ea typeface="Calibri"/>
            </a:endParaRPr>
          </a:p>
          <a:p>
            <a:pPr lvl="0"/>
            <a:r>
              <a:rPr lang="en-US" dirty="0" smtClean="0">
                <a:solidFill>
                  <a:prstClr val="black"/>
                </a:solidFill>
                <a:latin typeface="Arial"/>
                <a:ea typeface="Calibri"/>
              </a:rPr>
              <a:t>   </a:t>
            </a:r>
            <a:r>
              <a:rPr lang="en-US" dirty="0" err="1" smtClean="0">
                <a:solidFill>
                  <a:prstClr val="black"/>
                </a:solidFill>
                <a:latin typeface="Arial"/>
                <a:ea typeface="Calibri"/>
              </a:rPr>
              <a:t>Endif</a:t>
            </a:r>
            <a:endParaRPr lang="en-US" dirty="0">
              <a:solidFill>
                <a:prstClr val="black"/>
              </a:solidFill>
              <a:latin typeface="Arial"/>
              <a:ea typeface="Calibri"/>
            </a:endParaRPr>
          </a:p>
          <a:p>
            <a:pPr lvl="0"/>
            <a:r>
              <a:rPr lang="en-US" dirty="0" smtClean="0">
                <a:solidFill>
                  <a:prstClr val="black"/>
                </a:solidFill>
                <a:latin typeface="Arial"/>
                <a:ea typeface="Calibri"/>
              </a:rPr>
              <a:t>Loop                          ;Repeat</a:t>
            </a:r>
            <a:endParaRPr lang="en-US" dirty="0">
              <a:solidFill>
                <a:prstClr val="black"/>
              </a:solidFill>
              <a:latin typeface="Arial"/>
              <a:ea typeface="Calibri"/>
            </a:endParaRPr>
          </a:p>
        </p:txBody>
      </p:sp>
    </p:spTree>
    <p:extLst>
      <p:ext uri="{BB962C8B-B14F-4D97-AF65-F5344CB8AC3E}">
        <p14:creationId xmlns:p14="http://schemas.microsoft.com/office/powerpoint/2010/main" val="1625311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Diagram</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070358"/>
            <a:ext cx="6324600" cy="5653763"/>
          </a:xfrm>
        </p:spPr>
      </p:pic>
    </p:spTree>
    <p:extLst>
      <p:ext uri="{BB962C8B-B14F-4D97-AF65-F5344CB8AC3E}">
        <p14:creationId xmlns:p14="http://schemas.microsoft.com/office/powerpoint/2010/main" val="1032486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Layout</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3663" y="1107506"/>
            <a:ext cx="6811138" cy="5598094"/>
          </a:xfrm>
        </p:spPr>
      </p:pic>
    </p:spTree>
    <p:extLst>
      <p:ext uri="{BB962C8B-B14F-4D97-AF65-F5344CB8AC3E}">
        <p14:creationId xmlns:p14="http://schemas.microsoft.com/office/powerpoint/2010/main" val="40440277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1" y="3244334"/>
            <a:ext cx="7924800" cy="707886"/>
          </a:xfrm>
          <a:prstGeom prst="rect">
            <a:avLst/>
          </a:prstGeom>
        </p:spPr>
        <p:txBody>
          <a:bodyPr wrap="square">
            <a:spAutoFit/>
          </a:bodyPr>
          <a:lstStyle/>
          <a:p>
            <a:r>
              <a:rPr lang="en-US" sz="4000" dirty="0">
                <a:latin typeface="Arial" panose="020B0604020202020204" pitchFamily="34" charset="0"/>
                <a:cs typeface="Arial" panose="020B0604020202020204" pitchFamily="34" charset="0"/>
              </a:rPr>
              <a:t>Now we </a:t>
            </a:r>
            <a:r>
              <a:rPr lang="en-US" sz="4000" dirty="0" smtClean="0">
                <a:latin typeface="Arial" panose="020B0604020202020204" pitchFamily="34" charset="0"/>
                <a:cs typeface="Arial" panose="020B0604020202020204" pitchFamily="34" charset="0"/>
              </a:rPr>
              <a:t>see how </a:t>
            </a:r>
            <a:r>
              <a:rPr lang="en-US" sz="4000" dirty="0" err="1" smtClean="0">
                <a:latin typeface="Arial" panose="020B0604020202020204" pitchFamily="34" charset="0"/>
                <a:cs typeface="Arial" panose="020B0604020202020204" pitchFamily="34" charset="0"/>
              </a:rPr>
              <a:t>Blockly</a:t>
            </a:r>
            <a:r>
              <a:rPr lang="en-US" sz="4000" dirty="0" smtClean="0">
                <a:latin typeface="Arial" panose="020B0604020202020204" pitchFamily="34" charset="0"/>
                <a:cs typeface="Arial" panose="020B0604020202020204" pitchFamily="34" charset="0"/>
              </a:rPr>
              <a:t> does it…</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53118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768" y="1069325"/>
            <a:ext cx="7166632" cy="4721875"/>
          </a:xfrm>
          <a:prstGeom prst="rect">
            <a:avLst/>
          </a:prstGeom>
        </p:spPr>
      </p:pic>
    </p:spTree>
    <p:extLst>
      <p:ext uri="{BB962C8B-B14F-4D97-AF65-F5344CB8AC3E}">
        <p14:creationId xmlns:p14="http://schemas.microsoft.com/office/powerpoint/2010/main" val="1625311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marL="0" indent="0">
              <a:buNone/>
            </a:pPr>
            <a:r>
              <a:rPr lang="en-US" sz="5400" b="1" dirty="0" smtClean="0">
                <a:solidFill>
                  <a:srgbClr val="FF0000"/>
                </a:solidFill>
                <a:latin typeface="Arial" panose="020B0604020202020204" pitchFamily="34" charset="0"/>
                <a:cs typeface="Arial" panose="020B0604020202020204" pitchFamily="34" charset="0"/>
              </a:rPr>
              <a:t>NOTE:</a:t>
            </a:r>
          </a:p>
          <a:p>
            <a:pPr marL="0" indent="0">
              <a:buNone/>
            </a:pPr>
            <a:r>
              <a:rPr lang="en-US" sz="4400" dirty="0" smtClean="0">
                <a:latin typeface="Arial" panose="020B0604020202020204" pitchFamily="34" charset="0"/>
                <a:cs typeface="Arial" panose="020B0604020202020204" pitchFamily="34" charset="0"/>
              </a:rPr>
              <a:t>If you fall asleep during this presentation, that is okay. It will be my fault for being boring and you will not be punished.</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0193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838200"/>
            <a:ext cx="5334000" cy="5632311"/>
          </a:xfrm>
          <a:prstGeom prst="rect">
            <a:avLst/>
          </a:prstGeom>
        </p:spPr>
        <p:txBody>
          <a:bodyPr wrap="square">
            <a:spAutoFit/>
          </a:bodyPr>
          <a:lstStyle/>
          <a:p>
            <a:r>
              <a:rPr lang="en-US" sz="2400" b="1" dirty="0">
                <a:latin typeface="Arial"/>
                <a:ea typeface="Calibri"/>
              </a:rPr>
              <a:t>main</a:t>
            </a:r>
            <a:r>
              <a:rPr lang="en-US" sz="2400" dirty="0">
                <a:latin typeface="Arial"/>
                <a:ea typeface="Calibri"/>
              </a:rPr>
              <a:t>:</a:t>
            </a:r>
          </a:p>
          <a:p>
            <a:r>
              <a:rPr lang="en-US" sz="2400" dirty="0">
                <a:latin typeface="Arial"/>
                <a:ea typeface="Calibri"/>
              </a:rPr>
              <a:t>	</a:t>
            </a:r>
            <a:r>
              <a:rPr lang="en-US" sz="2400" b="1" dirty="0">
                <a:latin typeface="Arial"/>
                <a:ea typeface="Calibri"/>
              </a:rPr>
              <a:t>do while </a:t>
            </a:r>
            <a:r>
              <a:rPr lang="en-US" sz="2400" dirty="0">
                <a:latin typeface="Arial"/>
                <a:ea typeface="Calibri"/>
              </a:rPr>
              <a:t>pinB.1 = 1</a:t>
            </a:r>
          </a:p>
          <a:p>
            <a:r>
              <a:rPr lang="en-US" sz="2400" dirty="0">
                <a:latin typeface="Arial"/>
                <a:ea typeface="Calibri"/>
              </a:rPr>
              <a:t>  	</a:t>
            </a:r>
            <a:r>
              <a:rPr lang="en-US" sz="2400" b="1" dirty="0">
                <a:latin typeface="Arial"/>
                <a:ea typeface="Calibri"/>
              </a:rPr>
              <a:t>if</a:t>
            </a:r>
            <a:r>
              <a:rPr lang="en-US" sz="2400" dirty="0">
                <a:latin typeface="Arial"/>
                <a:ea typeface="Calibri"/>
              </a:rPr>
              <a:t> pinB.2 = 1 </a:t>
            </a:r>
            <a:r>
              <a:rPr lang="en-US" sz="2400" b="1" dirty="0">
                <a:latin typeface="Arial"/>
                <a:ea typeface="Calibri"/>
              </a:rPr>
              <a:t>then</a:t>
            </a:r>
          </a:p>
          <a:p>
            <a:r>
              <a:rPr lang="en-US" sz="2400" dirty="0">
                <a:latin typeface="Arial"/>
                <a:ea typeface="Calibri"/>
              </a:rPr>
              <a:t>    	    </a:t>
            </a:r>
            <a:r>
              <a:rPr lang="en-US" sz="2400" b="1" dirty="0">
                <a:latin typeface="Arial"/>
                <a:ea typeface="Calibri"/>
              </a:rPr>
              <a:t>high</a:t>
            </a:r>
            <a:r>
              <a:rPr lang="en-US" sz="2400" dirty="0">
                <a:latin typeface="Arial"/>
                <a:ea typeface="Calibri"/>
              </a:rPr>
              <a:t> C.1</a:t>
            </a:r>
          </a:p>
          <a:p>
            <a:r>
              <a:rPr lang="en-US" sz="2400" dirty="0">
                <a:latin typeface="Arial"/>
                <a:ea typeface="Calibri"/>
              </a:rPr>
              <a:t>    	    </a:t>
            </a:r>
            <a:r>
              <a:rPr lang="en-US" sz="2400" b="1" dirty="0">
                <a:latin typeface="Arial"/>
                <a:ea typeface="Calibri"/>
              </a:rPr>
              <a:t>pause</a:t>
            </a:r>
            <a:r>
              <a:rPr lang="en-US" sz="2400" dirty="0">
                <a:latin typeface="Arial"/>
                <a:ea typeface="Calibri"/>
              </a:rPr>
              <a:t> 1000</a:t>
            </a:r>
          </a:p>
          <a:p>
            <a:r>
              <a:rPr lang="en-US" sz="2400" dirty="0">
                <a:latin typeface="Arial"/>
                <a:ea typeface="Calibri"/>
              </a:rPr>
              <a:t>    	    </a:t>
            </a:r>
            <a:r>
              <a:rPr lang="en-US" sz="2400" b="1" dirty="0">
                <a:latin typeface="Arial"/>
                <a:ea typeface="Calibri"/>
              </a:rPr>
              <a:t>low</a:t>
            </a:r>
            <a:r>
              <a:rPr lang="en-US" sz="2400" dirty="0">
                <a:latin typeface="Arial"/>
                <a:ea typeface="Calibri"/>
              </a:rPr>
              <a:t> C.1</a:t>
            </a:r>
          </a:p>
          <a:p>
            <a:r>
              <a:rPr lang="en-US" sz="2400" dirty="0">
                <a:latin typeface="Arial"/>
                <a:ea typeface="Calibri"/>
              </a:rPr>
              <a:t>    	   </a:t>
            </a:r>
            <a:r>
              <a:rPr lang="en-US" sz="2400" b="1" dirty="0">
                <a:latin typeface="Arial"/>
                <a:ea typeface="Calibri"/>
              </a:rPr>
              <a:t>high</a:t>
            </a:r>
            <a:r>
              <a:rPr lang="en-US" sz="2400" dirty="0">
                <a:latin typeface="Arial"/>
                <a:ea typeface="Calibri"/>
              </a:rPr>
              <a:t> B.3</a:t>
            </a:r>
          </a:p>
          <a:p>
            <a:r>
              <a:rPr lang="en-US" sz="2400" dirty="0">
                <a:latin typeface="Arial"/>
                <a:ea typeface="Calibri"/>
              </a:rPr>
              <a:t>  	</a:t>
            </a:r>
            <a:r>
              <a:rPr lang="en-US" sz="2400" b="1" dirty="0">
                <a:latin typeface="Arial"/>
                <a:ea typeface="Calibri"/>
              </a:rPr>
              <a:t>else</a:t>
            </a:r>
          </a:p>
          <a:p>
            <a:r>
              <a:rPr lang="en-US" sz="2400" dirty="0">
                <a:latin typeface="Arial"/>
                <a:ea typeface="Calibri"/>
              </a:rPr>
              <a:t>    	    </a:t>
            </a:r>
            <a:r>
              <a:rPr lang="en-US" sz="2400" b="1" dirty="0">
                <a:latin typeface="Arial"/>
                <a:ea typeface="Calibri"/>
              </a:rPr>
              <a:t>toggle</a:t>
            </a:r>
            <a:r>
              <a:rPr lang="en-US" sz="2400" dirty="0">
                <a:latin typeface="Arial"/>
                <a:ea typeface="Calibri"/>
              </a:rPr>
              <a:t> C.1</a:t>
            </a:r>
          </a:p>
          <a:p>
            <a:r>
              <a:rPr lang="en-US" sz="2400" dirty="0">
                <a:latin typeface="Arial"/>
                <a:ea typeface="Calibri"/>
              </a:rPr>
              <a:t>    	    </a:t>
            </a:r>
            <a:r>
              <a:rPr lang="en-US" sz="2400" b="1" dirty="0">
                <a:latin typeface="Arial"/>
                <a:ea typeface="Calibri"/>
              </a:rPr>
              <a:t>pause</a:t>
            </a:r>
            <a:r>
              <a:rPr lang="en-US" sz="2400" dirty="0">
                <a:latin typeface="Arial"/>
                <a:ea typeface="Calibri"/>
              </a:rPr>
              <a:t> 500</a:t>
            </a:r>
          </a:p>
          <a:p>
            <a:r>
              <a:rPr lang="en-US" sz="2400" dirty="0">
                <a:latin typeface="Arial"/>
                <a:ea typeface="Calibri"/>
              </a:rPr>
              <a:t>    	    </a:t>
            </a:r>
            <a:r>
              <a:rPr lang="en-US" sz="2400" b="1" dirty="0">
                <a:latin typeface="Arial"/>
                <a:ea typeface="Calibri"/>
              </a:rPr>
              <a:t>toggle</a:t>
            </a:r>
            <a:r>
              <a:rPr lang="en-US" sz="2400" dirty="0">
                <a:latin typeface="Arial"/>
                <a:ea typeface="Calibri"/>
              </a:rPr>
              <a:t> C.1</a:t>
            </a:r>
          </a:p>
          <a:p>
            <a:r>
              <a:rPr lang="en-US" sz="2400" dirty="0">
                <a:latin typeface="Arial"/>
                <a:ea typeface="Calibri"/>
              </a:rPr>
              <a:t>    	    </a:t>
            </a:r>
            <a:r>
              <a:rPr lang="en-US" sz="2400" b="1" dirty="0">
                <a:latin typeface="Arial"/>
                <a:ea typeface="Calibri"/>
              </a:rPr>
              <a:t>low</a:t>
            </a:r>
            <a:r>
              <a:rPr lang="en-US" sz="2400" dirty="0">
                <a:latin typeface="Arial"/>
                <a:ea typeface="Calibri"/>
              </a:rPr>
              <a:t> B.3</a:t>
            </a:r>
          </a:p>
          <a:p>
            <a:r>
              <a:rPr lang="en-US" sz="2400" dirty="0">
                <a:latin typeface="Arial"/>
                <a:ea typeface="Calibri"/>
              </a:rPr>
              <a:t>  	</a:t>
            </a:r>
            <a:r>
              <a:rPr lang="en-US" sz="2400" b="1" dirty="0" err="1">
                <a:latin typeface="Arial"/>
                <a:ea typeface="Calibri"/>
              </a:rPr>
              <a:t>endif</a:t>
            </a:r>
            <a:endParaRPr lang="en-US" sz="2400" b="1" dirty="0">
              <a:latin typeface="Arial"/>
              <a:ea typeface="Calibri"/>
            </a:endParaRPr>
          </a:p>
          <a:p>
            <a:r>
              <a:rPr lang="en-US" sz="2400" b="1" dirty="0">
                <a:latin typeface="Arial"/>
                <a:ea typeface="Calibri"/>
              </a:rPr>
              <a:t>loop</a:t>
            </a:r>
          </a:p>
          <a:p>
            <a:r>
              <a:rPr lang="en-US" sz="2400" b="1" dirty="0">
                <a:latin typeface="Arial"/>
                <a:ea typeface="Calibri"/>
              </a:rPr>
              <a:t>stop</a:t>
            </a:r>
            <a:endParaRPr lang="en-US" sz="2400" b="1" dirty="0">
              <a:effectLst/>
              <a:latin typeface="Arial"/>
              <a:ea typeface="Calibri"/>
            </a:endParaRPr>
          </a:p>
        </p:txBody>
      </p:sp>
    </p:spTree>
    <p:extLst>
      <p:ext uri="{BB962C8B-B14F-4D97-AF65-F5344CB8AC3E}">
        <p14:creationId xmlns:p14="http://schemas.microsoft.com/office/powerpoint/2010/main" val="26389098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579437"/>
            <a:ext cx="8127032" cy="769441"/>
          </a:xfrm>
          <a:prstGeom prst="rect">
            <a:avLst/>
          </a:prstGeom>
          <a:noFill/>
        </p:spPr>
        <p:txBody>
          <a:bodyPr wrap="square" rtlCol="0">
            <a:spAutoFit/>
          </a:bodyPr>
          <a:lstStyle/>
          <a:p>
            <a:pPr algn="ctr"/>
            <a:r>
              <a:rPr lang="en-US" sz="4400" dirty="0" smtClean="0"/>
              <a:t>Let’s Go Step by Step</a:t>
            </a:r>
            <a:endParaRPr lang="en-US" sz="4400" dirty="0"/>
          </a:p>
        </p:txBody>
      </p:sp>
      <p:sp>
        <p:nvSpPr>
          <p:cNvPr id="5" name="TextBox 4"/>
          <p:cNvSpPr txBox="1"/>
          <p:nvPr/>
        </p:nvSpPr>
        <p:spPr>
          <a:xfrm>
            <a:off x="551778" y="1611350"/>
            <a:ext cx="7880054" cy="646331"/>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Like building a house, we start with the outside framework first and work inwards. Select the controller type.</a:t>
            </a: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3210" y="2362200"/>
            <a:ext cx="5037190" cy="4239220"/>
          </a:xfrm>
          <a:prstGeom prst="rect">
            <a:avLst/>
          </a:prstGeom>
        </p:spPr>
      </p:pic>
    </p:spTree>
    <p:extLst>
      <p:ext uri="{BB962C8B-B14F-4D97-AF65-F5344CB8AC3E}">
        <p14:creationId xmlns:p14="http://schemas.microsoft.com/office/powerpoint/2010/main" val="2066973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609600"/>
            <a:ext cx="3999813" cy="646331"/>
          </a:xfrm>
          <a:prstGeom prst="rect">
            <a:avLst/>
          </a:prstGeom>
          <a:noFill/>
        </p:spPr>
        <p:txBody>
          <a:bodyPr wrap="none" rtlCol="0">
            <a:spAutoFit/>
          </a:bodyPr>
          <a:lstStyle/>
          <a:p>
            <a:r>
              <a:rPr lang="en-US" sz="3600" dirty="0" smtClean="0"/>
              <a:t>Outside Loop Added</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 y="1371600"/>
            <a:ext cx="3916680" cy="326898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1447800"/>
            <a:ext cx="3627120" cy="3710940"/>
          </a:xfrm>
          <a:prstGeom prst="rect">
            <a:avLst/>
          </a:prstGeom>
        </p:spPr>
      </p:pic>
      <p:sp>
        <p:nvSpPr>
          <p:cNvPr id="5" name="TextBox 4"/>
          <p:cNvSpPr txBox="1"/>
          <p:nvPr/>
        </p:nvSpPr>
        <p:spPr>
          <a:xfrm>
            <a:off x="2475016" y="4974074"/>
            <a:ext cx="1225015" cy="523220"/>
          </a:xfrm>
          <a:prstGeom prst="rect">
            <a:avLst/>
          </a:prstGeom>
          <a:noFill/>
        </p:spPr>
        <p:txBody>
          <a:bodyPr wrap="none" rtlCol="0">
            <a:spAutoFit/>
          </a:bodyPr>
          <a:lstStyle/>
          <a:p>
            <a:r>
              <a:rPr lang="en-US" sz="2800" dirty="0" smtClean="0">
                <a:latin typeface="Arial" panose="020B0604020202020204" pitchFamily="34" charset="0"/>
                <a:cs typeface="Arial" panose="020B0604020202020204" pitchFamily="34" charset="0"/>
              </a:rPr>
              <a:t>Added</a:t>
            </a:r>
            <a:endParaRPr lang="en-US" sz="2800" dirty="0">
              <a:latin typeface="Arial" panose="020B0604020202020204" pitchFamily="34" charset="0"/>
              <a:cs typeface="Arial" panose="020B0604020202020204" pitchFamily="34" charset="0"/>
            </a:endParaRPr>
          </a:p>
        </p:txBody>
      </p:sp>
      <p:sp>
        <p:nvSpPr>
          <p:cNvPr id="6" name="TextBox 5"/>
          <p:cNvSpPr txBox="1"/>
          <p:nvPr/>
        </p:nvSpPr>
        <p:spPr>
          <a:xfrm>
            <a:off x="6842760" y="5000832"/>
            <a:ext cx="1229824" cy="461665"/>
          </a:xfrm>
          <a:prstGeom prst="rect">
            <a:avLst/>
          </a:prstGeom>
          <a:noFill/>
        </p:spPr>
        <p:txBody>
          <a:bodyPr wrap="none" rtlCol="0">
            <a:spAutoFit/>
          </a:bodyPr>
          <a:lstStyle/>
          <a:p>
            <a:r>
              <a:rPr lang="en-US" sz="2400" dirty="0" smtClean="0">
                <a:latin typeface="Arial" panose="020B0604020202020204" pitchFamily="34" charset="0"/>
                <a:cs typeface="Arial" panose="020B0604020202020204" pitchFamily="34" charset="0"/>
              </a:rPr>
              <a:t>Docked</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6645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9245" y="457200"/>
            <a:ext cx="6555000" cy="1200329"/>
          </a:xfrm>
          <a:prstGeom prst="rect">
            <a:avLst/>
          </a:prstGeom>
          <a:noFill/>
        </p:spPr>
        <p:txBody>
          <a:bodyPr wrap="none" rtlCol="0">
            <a:spAutoFit/>
          </a:bodyPr>
          <a:lstStyle/>
          <a:p>
            <a:pPr algn="ctr"/>
            <a:r>
              <a:rPr lang="en-US" sz="3600" dirty="0" smtClean="0"/>
              <a:t>Inside the repeating loop, we add </a:t>
            </a:r>
            <a:br>
              <a:rPr lang="en-US" sz="3600" dirty="0" smtClean="0"/>
            </a:br>
            <a:r>
              <a:rPr lang="en-US" sz="3600" dirty="0" smtClean="0"/>
              <a:t>the decision (Variables) section.</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2057400"/>
            <a:ext cx="7204305" cy="4206240"/>
          </a:xfrm>
          <a:prstGeom prst="rect">
            <a:avLst/>
          </a:prstGeom>
        </p:spPr>
      </p:pic>
    </p:spTree>
    <p:extLst>
      <p:ext uri="{BB962C8B-B14F-4D97-AF65-F5344CB8AC3E}">
        <p14:creationId xmlns:p14="http://schemas.microsoft.com/office/powerpoint/2010/main" val="2262459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685800"/>
            <a:ext cx="6540958" cy="707886"/>
          </a:xfrm>
          <a:prstGeom prst="rect">
            <a:avLst/>
          </a:prstGeom>
          <a:noFill/>
        </p:spPr>
        <p:txBody>
          <a:bodyPr wrap="none" rtlCol="0">
            <a:spAutoFit/>
          </a:bodyPr>
          <a:lstStyle/>
          <a:p>
            <a:r>
              <a:rPr lang="en-US" sz="4000" dirty="0" smtClean="0"/>
              <a:t>Adjust for the correct location.</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362200"/>
            <a:ext cx="3962400" cy="320649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633" y="2375053"/>
            <a:ext cx="4297161" cy="2806547"/>
          </a:xfrm>
          <a:prstGeom prst="rect">
            <a:avLst/>
          </a:prstGeom>
        </p:spPr>
      </p:pic>
      <p:sp>
        <p:nvSpPr>
          <p:cNvPr id="5" name="TextBox 4"/>
          <p:cNvSpPr txBox="1"/>
          <p:nvPr/>
        </p:nvSpPr>
        <p:spPr>
          <a:xfrm>
            <a:off x="838200" y="5620434"/>
            <a:ext cx="2185214" cy="646331"/>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When added, it will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automatically dock.</a:t>
            </a:r>
            <a:endParaRPr lang="en-US" dirty="0">
              <a:latin typeface="Arial" panose="020B0604020202020204" pitchFamily="34" charset="0"/>
              <a:cs typeface="Arial" panose="020B0604020202020204" pitchFamily="34" charset="0"/>
            </a:endParaRPr>
          </a:p>
        </p:txBody>
      </p:sp>
      <p:sp>
        <p:nvSpPr>
          <p:cNvPr id="6" name="TextBox 5"/>
          <p:cNvSpPr txBox="1"/>
          <p:nvPr/>
        </p:nvSpPr>
        <p:spPr>
          <a:xfrm>
            <a:off x="4568633" y="5620434"/>
            <a:ext cx="3767955" cy="923330"/>
          </a:xfrm>
          <a:prstGeom prst="rect">
            <a:avLst/>
          </a:prstGeom>
          <a:noFill/>
        </p:spPr>
        <p:txBody>
          <a:bodyPr wrap="none" rtlCol="0">
            <a:spAutoFit/>
          </a:bodyPr>
          <a:lstStyle/>
          <a:p>
            <a:r>
              <a:rPr lang="en-US" dirty="0" smtClean="0"/>
              <a:t>Hover over the block, and a hand will </a:t>
            </a:r>
            <a:br>
              <a:rPr lang="en-US" dirty="0" smtClean="0"/>
            </a:br>
            <a:r>
              <a:rPr lang="en-US" dirty="0" smtClean="0"/>
              <a:t>appear. Use that to move the block to </a:t>
            </a:r>
            <a:br>
              <a:rPr lang="en-US" dirty="0" smtClean="0"/>
            </a:br>
            <a:r>
              <a:rPr lang="en-US" dirty="0" smtClean="0"/>
              <a:t>the correct location.</a:t>
            </a:r>
            <a:endParaRPr lang="en-US" dirty="0"/>
          </a:p>
        </p:txBody>
      </p:sp>
    </p:spTree>
    <p:extLst>
      <p:ext uri="{BB962C8B-B14F-4D97-AF65-F5344CB8AC3E}">
        <p14:creationId xmlns:p14="http://schemas.microsoft.com/office/powerpoint/2010/main" val="4257156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63714"/>
            <a:ext cx="6859314" cy="707886"/>
          </a:xfrm>
          <a:prstGeom prst="rect">
            <a:avLst/>
          </a:prstGeom>
          <a:noFill/>
        </p:spPr>
        <p:txBody>
          <a:bodyPr wrap="none" rtlCol="0">
            <a:spAutoFit/>
          </a:bodyPr>
          <a:lstStyle/>
          <a:p>
            <a:r>
              <a:rPr lang="en-US" sz="4000" dirty="0" smtClean="0"/>
              <a:t>OOPs!!! The wrong If-Then-Else.</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1455057"/>
            <a:ext cx="4572000" cy="3947886"/>
          </a:xfrm>
          <a:prstGeom prst="rect">
            <a:avLst/>
          </a:prstGeom>
        </p:spPr>
      </p:pic>
      <p:sp>
        <p:nvSpPr>
          <p:cNvPr id="4" name="TextBox 3"/>
          <p:cNvSpPr txBox="1"/>
          <p:nvPr/>
        </p:nvSpPr>
        <p:spPr>
          <a:xfrm>
            <a:off x="872493" y="5562600"/>
            <a:ext cx="7399013" cy="830997"/>
          </a:xfrm>
          <a:prstGeom prst="rect">
            <a:avLst/>
          </a:prstGeom>
          <a:noFill/>
        </p:spPr>
        <p:txBody>
          <a:bodyPr wrap="none" rtlCol="0">
            <a:spAutoFit/>
          </a:bodyPr>
          <a:lstStyle/>
          <a:p>
            <a:pPr algn="ctr"/>
            <a:r>
              <a:rPr lang="en-US" sz="2400" dirty="0" smtClean="0">
                <a:latin typeface="Arial" panose="020B0604020202020204" pitchFamily="34" charset="0"/>
                <a:cs typeface="Arial" panose="020B0604020202020204" pitchFamily="34" charset="0"/>
              </a:rPr>
              <a:t>We should have chosen from the </a:t>
            </a:r>
            <a:r>
              <a:rPr lang="en-US" sz="2400" b="1" dirty="0" smtClean="0">
                <a:latin typeface="Arial" panose="020B0604020202020204" pitchFamily="34" charset="0"/>
                <a:cs typeface="Arial" panose="020B0604020202020204" pitchFamily="34" charset="0"/>
              </a:rPr>
              <a:t>INPUT</a:t>
            </a:r>
            <a:r>
              <a:rPr lang="en-US" sz="2400" dirty="0" smtClean="0">
                <a:latin typeface="Arial" panose="020B0604020202020204" pitchFamily="34" charset="0"/>
                <a:cs typeface="Arial" panose="020B0604020202020204" pitchFamily="34" charset="0"/>
              </a:rPr>
              <a:t> list, instead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from the </a:t>
            </a:r>
            <a:r>
              <a:rPr lang="en-US" sz="2400" b="1" dirty="0" smtClean="0">
                <a:latin typeface="Arial" panose="020B0604020202020204" pitchFamily="34" charset="0"/>
                <a:cs typeface="Arial" panose="020B0604020202020204" pitchFamily="34" charset="0"/>
              </a:rPr>
              <a:t>VARIABLES</a:t>
            </a:r>
            <a:r>
              <a:rPr lang="en-US" sz="2400" dirty="0" smtClean="0">
                <a:latin typeface="Arial" panose="020B0604020202020204" pitchFamily="34" charset="0"/>
                <a:cs typeface="Arial" panose="020B0604020202020204" pitchFamily="34" charset="0"/>
              </a:rPr>
              <a:t> list. No worry, an easy fix.</a:t>
            </a:r>
            <a:endParaRPr lang="en-US" sz="2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01879"/>
            <a:ext cx="1270000" cy="1206500"/>
          </a:xfrm>
          <a:prstGeom prst="rect">
            <a:avLst/>
          </a:prstGeom>
        </p:spPr>
      </p:pic>
    </p:spTree>
    <p:extLst>
      <p:ext uri="{BB962C8B-B14F-4D97-AF65-F5344CB8AC3E}">
        <p14:creationId xmlns:p14="http://schemas.microsoft.com/office/powerpoint/2010/main" val="34571538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457200"/>
            <a:ext cx="5145126" cy="1323439"/>
          </a:xfrm>
          <a:prstGeom prst="rect">
            <a:avLst/>
          </a:prstGeom>
          <a:noFill/>
        </p:spPr>
        <p:txBody>
          <a:bodyPr wrap="none" rtlCol="0">
            <a:spAutoFit/>
          </a:bodyPr>
          <a:lstStyle/>
          <a:p>
            <a:pPr algn="ctr"/>
            <a:r>
              <a:rPr lang="en-US" sz="4000" dirty="0" smtClean="0"/>
              <a:t>Continue by adding the </a:t>
            </a:r>
            <a:br>
              <a:rPr lang="en-US" sz="4000" dirty="0" smtClean="0"/>
            </a:br>
            <a:r>
              <a:rPr lang="en-US" sz="4000" dirty="0" smtClean="0"/>
              <a:t>Decision actions</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1981200"/>
            <a:ext cx="5817870" cy="3878580"/>
          </a:xfrm>
          <a:prstGeom prst="rect">
            <a:avLst/>
          </a:prstGeom>
        </p:spPr>
      </p:pic>
      <p:sp>
        <p:nvSpPr>
          <p:cNvPr id="4" name="TextBox 3"/>
          <p:cNvSpPr txBox="1"/>
          <p:nvPr/>
        </p:nvSpPr>
        <p:spPr>
          <a:xfrm>
            <a:off x="3128010" y="6031468"/>
            <a:ext cx="2475999"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We are almost done…</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33587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490914" cy="707886"/>
          </a:xfrm>
          <a:prstGeom prst="rect">
            <a:avLst/>
          </a:prstGeom>
          <a:noFill/>
        </p:spPr>
        <p:txBody>
          <a:bodyPr wrap="none" rtlCol="0">
            <a:spAutoFit/>
          </a:bodyPr>
          <a:lstStyle/>
          <a:p>
            <a:r>
              <a:rPr lang="en-US" sz="4000" dirty="0" smtClean="0"/>
              <a:t>Now update all the variables as needed.</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48" y="1295400"/>
            <a:ext cx="7751618" cy="5287926"/>
          </a:xfrm>
          <a:prstGeom prst="rect">
            <a:avLst/>
          </a:prstGeom>
        </p:spPr>
      </p:pic>
    </p:spTree>
    <p:extLst>
      <p:ext uri="{BB962C8B-B14F-4D97-AF65-F5344CB8AC3E}">
        <p14:creationId xmlns:p14="http://schemas.microsoft.com/office/powerpoint/2010/main" val="1469123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273420"/>
            <a:ext cx="3608808" cy="1323439"/>
          </a:xfrm>
          <a:prstGeom prst="rect">
            <a:avLst/>
          </a:prstGeom>
          <a:noFill/>
        </p:spPr>
        <p:txBody>
          <a:bodyPr wrap="none" rtlCol="0">
            <a:spAutoFit/>
          </a:bodyPr>
          <a:lstStyle/>
          <a:p>
            <a:pPr algn="ctr"/>
            <a:r>
              <a:rPr lang="en-US" sz="4000" dirty="0" smtClean="0"/>
              <a:t>View Your Work </a:t>
            </a:r>
            <a:br>
              <a:rPr lang="en-US" sz="4000" dirty="0" smtClean="0"/>
            </a:br>
            <a:r>
              <a:rPr lang="en-US" sz="4000" dirty="0" smtClean="0"/>
              <a:t>in Code</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609600"/>
            <a:ext cx="3438525" cy="5162550"/>
          </a:xfrm>
          <a:prstGeom prst="rect">
            <a:avLst/>
          </a:prstGeom>
        </p:spPr>
      </p:pic>
      <p:sp>
        <p:nvSpPr>
          <p:cNvPr id="4" name="TextBox 3"/>
          <p:cNvSpPr txBox="1"/>
          <p:nvPr/>
        </p:nvSpPr>
        <p:spPr>
          <a:xfrm>
            <a:off x="609600" y="2895600"/>
            <a:ext cx="3903633" cy="3416320"/>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You will copy this text and paste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it into the </a:t>
            </a:r>
            <a:r>
              <a:rPr lang="en-US" b="1" dirty="0" smtClean="0">
                <a:latin typeface="Arial" panose="020B0604020202020204" pitchFamily="34" charset="0"/>
                <a:cs typeface="Arial" panose="020B0604020202020204" pitchFamily="34" charset="0"/>
              </a:rPr>
              <a:t>Picaxe IDE</a:t>
            </a:r>
            <a:r>
              <a:rPr lang="en-US" dirty="0" smtClean="0">
                <a:latin typeface="Arial" panose="020B0604020202020204" pitchFamily="34" charset="0"/>
                <a:cs typeface="Arial" panose="020B0604020202020204" pitchFamily="34" charset="0"/>
              </a:rPr>
              <a:t>. </a:t>
            </a:r>
            <a:r>
              <a:rPr lang="en-US" b="1" i="1" dirty="0" smtClean="0">
                <a:latin typeface="Arial" panose="020B0604020202020204" pitchFamily="34" charset="0"/>
                <a:cs typeface="Arial" panose="020B0604020202020204" pitchFamily="34" charset="0"/>
              </a:rPr>
              <a:t>At this point,</a:t>
            </a:r>
            <a:br>
              <a:rPr lang="en-US" b="1" i="1" dirty="0" smtClean="0">
                <a:latin typeface="Arial" panose="020B0604020202020204" pitchFamily="34" charset="0"/>
                <a:cs typeface="Arial" panose="020B0604020202020204" pitchFamily="34" charset="0"/>
              </a:rPr>
            </a:br>
            <a:r>
              <a:rPr lang="en-US" b="1" i="1" dirty="0" smtClean="0">
                <a:latin typeface="Arial" panose="020B0604020202020204" pitchFamily="34" charset="0"/>
                <a:cs typeface="Arial" panose="020B0604020202020204" pitchFamily="34" charset="0"/>
              </a:rPr>
              <a:t>you have not needed to write a</a:t>
            </a:r>
            <a:br>
              <a:rPr lang="en-US" b="1" i="1" dirty="0" smtClean="0">
                <a:latin typeface="Arial" panose="020B0604020202020204" pitchFamily="34" charset="0"/>
                <a:cs typeface="Arial" panose="020B0604020202020204" pitchFamily="34" charset="0"/>
              </a:rPr>
            </a:br>
            <a:r>
              <a:rPr lang="en-US" b="1" i="1" dirty="0" smtClean="0">
                <a:latin typeface="Arial" panose="020B0604020202020204" pitchFamily="34" charset="0"/>
                <a:cs typeface="Arial" panose="020B0604020202020204" pitchFamily="34" charset="0"/>
              </a:rPr>
              <a:t>single line of BASIC code</a:t>
            </a:r>
            <a:r>
              <a:rPr lang="en-US" dirty="0" smtClean="0">
                <a:latin typeface="Arial" panose="020B0604020202020204" pitchFamily="34" charset="0"/>
                <a:cs typeface="Arial" panose="020B0604020202020204" pitchFamily="34" charset="0"/>
              </a:rPr>
              <a:t>. If the</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program does not work as you</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e</a:t>
            </a:r>
            <a:r>
              <a:rPr lang="en-US" dirty="0" smtClean="0">
                <a:latin typeface="Arial" panose="020B0604020202020204" pitchFamily="34" charset="0"/>
                <a:cs typeface="Arial" panose="020B0604020202020204" pitchFamily="34" charset="0"/>
              </a:rPr>
              <a:t>xpected, simply come back into</a:t>
            </a:r>
            <a:br>
              <a:rPr lang="en-US" dirty="0" smtClean="0">
                <a:latin typeface="Arial" panose="020B0604020202020204" pitchFamily="34" charset="0"/>
                <a:cs typeface="Arial" panose="020B0604020202020204" pitchFamily="34" charset="0"/>
              </a:rPr>
            </a:br>
            <a:r>
              <a:rPr lang="en-US" dirty="0" err="1" smtClean="0">
                <a:latin typeface="Arial" panose="020B0604020202020204" pitchFamily="34" charset="0"/>
                <a:cs typeface="Arial" panose="020B0604020202020204" pitchFamily="34" charset="0"/>
              </a:rPr>
              <a:t>Blockly</a:t>
            </a:r>
            <a:r>
              <a:rPr lang="en-US" dirty="0" smtClean="0">
                <a:latin typeface="Arial" panose="020B0604020202020204" pitchFamily="34" charset="0"/>
                <a:cs typeface="Arial" panose="020B0604020202020204" pitchFamily="34" charset="0"/>
              </a:rPr>
              <a:t> and fix it.</a:t>
            </a:r>
          </a:p>
          <a:p>
            <a:endParaRPr lang="en-US" dirty="0">
              <a:latin typeface="Arial" panose="020B0604020202020204" pitchFamily="34" charset="0"/>
              <a:cs typeface="Arial" panose="020B0604020202020204" pitchFamily="34" charset="0"/>
            </a:endParaRPr>
          </a:p>
          <a:p>
            <a:r>
              <a:rPr lang="en-US" b="1" dirty="0" smtClean="0">
                <a:solidFill>
                  <a:srgbClr val="C00000"/>
                </a:solidFill>
                <a:latin typeface="Arial" panose="020B0604020202020204" pitchFamily="34" charset="0"/>
                <a:cs typeface="Arial" panose="020B0604020202020204" pitchFamily="34" charset="0"/>
              </a:rPr>
              <a:t>Do not forget </a:t>
            </a:r>
            <a:r>
              <a:rPr lang="en-US" dirty="0" smtClean="0">
                <a:latin typeface="Arial" panose="020B0604020202020204" pitchFamily="34" charset="0"/>
                <a:cs typeface="Arial" panose="020B0604020202020204" pitchFamily="34" charset="0"/>
              </a:rPr>
              <a:t>to do a </a:t>
            </a:r>
            <a:r>
              <a:rPr lang="en-US" b="1" dirty="0" smtClean="0">
                <a:latin typeface="Arial" panose="020B0604020202020204" pitchFamily="34" charset="0"/>
                <a:cs typeface="Arial" panose="020B0604020202020204" pitchFamily="34" charset="0"/>
              </a:rPr>
              <a:t>File</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Save  As </a:t>
            </a:r>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o save your </a:t>
            </a:r>
            <a:r>
              <a:rPr lang="en-US" dirty="0" err="1" smtClean="0">
                <a:latin typeface="Arial" panose="020B0604020202020204" pitchFamily="34" charset="0"/>
                <a:cs typeface="Arial" panose="020B0604020202020204" pitchFamily="34" charset="0"/>
              </a:rPr>
              <a:t>Blockly</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work.</a:t>
            </a:r>
            <a:br>
              <a:rPr lang="en-US"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46408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normAutofit/>
          </a:bodyPr>
          <a:lstStyle/>
          <a:p>
            <a:pPr algn="l"/>
            <a:r>
              <a:rPr lang="en-US" sz="2400" dirty="0"/>
              <a:t>C O M </a:t>
            </a:r>
            <a:r>
              <a:rPr lang="en-US" sz="2400" dirty="0" err="1"/>
              <a:t>M</a:t>
            </a:r>
            <a:r>
              <a:rPr lang="en-US" sz="2400" dirty="0"/>
              <a:t> E N T S :</a:t>
            </a:r>
            <a:br>
              <a:rPr lang="en-US" sz="2400" dirty="0"/>
            </a:br>
            <a:r>
              <a:rPr lang="en-US" sz="2400" dirty="0"/>
              <a:t>Blocky is XML only. </a:t>
            </a:r>
            <a:r>
              <a:rPr lang="en-US" sz="2400" dirty="0" smtClean="0"/>
              <a:t>There is no </a:t>
            </a:r>
            <a:r>
              <a:rPr lang="en-US" sz="2400" dirty="0"/>
              <a:t>import </a:t>
            </a:r>
            <a:r>
              <a:rPr lang="en-US" sz="2400" dirty="0" smtClean="0"/>
              <a:t>(no XML form for the graphics) </a:t>
            </a:r>
            <a:r>
              <a:rPr lang="en-US" sz="2400" dirty="0"/>
              <a:t>for text files or source code. However, you can view the source code it creates. You can copy the unformatted PICAXE BASIC to a text file and use that</a:t>
            </a:r>
            <a:r>
              <a:rPr lang="en-US" sz="2400" dirty="0" smtClean="0"/>
              <a:t>.</a:t>
            </a:r>
            <a:br>
              <a:rPr lang="en-US" sz="2400" dirty="0" smtClean="0"/>
            </a:br>
            <a:r>
              <a:rPr lang="en-US" sz="2400" dirty="0"/>
              <a:t/>
            </a:r>
            <a:br>
              <a:rPr lang="en-US" sz="2400" dirty="0"/>
            </a:br>
            <a:r>
              <a:rPr lang="en-US" sz="2400" dirty="0" smtClean="0"/>
              <a:t>I suppose by now you are seeing the limitations of free software, where you are expected to do some of the work yourself. But you have to admit </a:t>
            </a:r>
            <a:r>
              <a:rPr lang="en-US" sz="2400" dirty="0" err="1" smtClean="0"/>
              <a:t>Blockly</a:t>
            </a:r>
            <a:r>
              <a:rPr lang="en-US" sz="2400" dirty="0" smtClean="0"/>
              <a:t>, Pebble, and even the Picaxe Editor v6, are pretty amazing considering they are provided for a $3.oo chip and cost nothing.</a:t>
            </a:r>
            <a:r>
              <a:rPr lang="en-US" sz="2400" dirty="0"/>
              <a:t/>
            </a:r>
            <a:br>
              <a:rPr lang="en-US" sz="2400" dirty="0"/>
            </a:b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0814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295400"/>
            <a:ext cx="7924800" cy="5632311"/>
          </a:xfrm>
          <a:prstGeom prst="rect">
            <a:avLst/>
          </a:prstGeom>
        </p:spPr>
        <p:txBody>
          <a:bodyPr wrap="square">
            <a:spAutoFit/>
          </a:bodyPr>
          <a:lstStyle/>
          <a:p>
            <a:r>
              <a:rPr lang="en-US" sz="2400" dirty="0">
                <a:latin typeface="Arial"/>
                <a:ea typeface="Calibri"/>
              </a:rPr>
              <a:t>When I first learned programming, I did not wonder what a program can do. I was at a loss for thinking what I wanted a program to do. Then I finally figured it out: To make repeating tasks easy.</a:t>
            </a:r>
          </a:p>
          <a:p>
            <a:r>
              <a:rPr lang="en-US" sz="2400" dirty="0">
                <a:latin typeface="Arial"/>
                <a:ea typeface="Calibri"/>
              </a:rPr>
              <a:t> </a:t>
            </a:r>
          </a:p>
          <a:p>
            <a:r>
              <a:rPr lang="en-US" sz="2400" dirty="0">
                <a:latin typeface="Arial"/>
                <a:ea typeface="Calibri"/>
              </a:rPr>
              <a:t>What is a "repeating task" you ask? You didn't, really? Okay, but I am going to tell you anyhow. It is something you have to do more than twice, like take out the garbage. Wow, if we could only make the computer do that</a:t>
            </a:r>
            <a:r>
              <a:rPr lang="en-US" sz="2400" dirty="0" smtClean="0">
                <a:latin typeface="Arial"/>
                <a:ea typeface="Calibri"/>
              </a:rPr>
              <a:t>!</a:t>
            </a:r>
          </a:p>
          <a:p>
            <a:endParaRPr lang="en-US" sz="2400" dirty="0">
              <a:effectLst/>
              <a:latin typeface="Arial"/>
              <a:ea typeface="Calibri"/>
            </a:endParaRPr>
          </a:p>
          <a:p>
            <a:r>
              <a:rPr lang="en-US" sz="2400" dirty="0">
                <a:latin typeface="Arial" panose="020B0604020202020204" pitchFamily="34" charset="0"/>
                <a:cs typeface="Arial" panose="020B0604020202020204" pitchFamily="34" charset="0"/>
              </a:rPr>
              <a:t>Robots on the assembly line are a prime example of repetitive tasks. Simple or complex, it is a series of repeating operations.</a:t>
            </a:r>
          </a:p>
          <a:p>
            <a:endParaRPr lang="en-US" sz="2400" dirty="0">
              <a:effectLst/>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19384707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err="1" smtClean="0"/>
              <a:t>Youtube</a:t>
            </a:r>
            <a:r>
              <a:rPr lang="en-US" sz="6000" dirty="0" smtClean="0"/>
              <a:t> Videos</a:t>
            </a:r>
            <a:endParaRPr lang="en-US" sz="6000" dirty="0"/>
          </a:p>
        </p:txBody>
      </p:sp>
      <p:sp>
        <p:nvSpPr>
          <p:cNvPr id="3" name="Content Placeholder 2"/>
          <p:cNvSpPr>
            <a:spLocks noGrp="1"/>
          </p:cNvSpPr>
          <p:nvPr>
            <p:ph idx="1"/>
          </p:nvPr>
        </p:nvSpPr>
        <p:spPr>
          <a:xfrm>
            <a:off x="1143000" y="1600200"/>
            <a:ext cx="7543800" cy="4525963"/>
          </a:xfrm>
        </p:spPr>
        <p:txBody>
          <a:bodyPr>
            <a:normAutofit/>
          </a:bodyPr>
          <a:lstStyle/>
          <a:p>
            <a:pPr marL="0" marR="0" indent="0">
              <a:spcBef>
                <a:spcPts val="0"/>
              </a:spcBef>
              <a:spcAft>
                <a:spcPts val="0"/>
              </a:spcAft>
              <a:buNone/>
            </a:pPr>
            <a:r>
              <a:rPr lang="en-US" sz="3600" dirty="0">
                <a:latin typeface="Arial"/>
                <a:ea typeface="Calibri"/>
              </a:rPr>
              <a:t> </a:t>
            </a:r>
          </a:p>
          <a:p>
            <a:pPr marL="0" marR="0" indent="0">
              <a:spcBef>
                <a:spcPts val="0"/>
              </a:spcBef>
              <a:spcAft>
                <a:spcPts val="0"/>
              </a:spcAft>
              <a:buNone/>
            </a:pPr>
            <a:r>
              <a:rPr lang="en-US" sz="3600" u="sng" dirty="0">
                <a:solidFill>
                  <a:srgbClr val="0000FF"/>
                </a:solidFill>
                <a:latin typeface="Arial"/>
                <a:ea typeface="Calibri"/>
                <a:hlinkClick r:id="rId2"/>
              </a:rPr>
              <a:t>https://youtu.be/dtjDL3fjEqo</a:t>
            </a:r>
            <a:endParaRPr lang="en-US" sz="3600" dirty="0">
              <a:latin typeface="Arial"/>
              <a:ea typeface="Calibri"/>
            </a:endParaRPr>
          </a:p>
          <a:p>
            <a:pPr marL="0" marR="0" indent="0">
              <a:spcBef>
                <a:spcPts val="0"/>
              </a:spcBef>
              <a:spcAft>
                <a:spcPts val="0"/>
              </a:spcAft>
              <a:buNone/>
            </a:pPr>
            <a:r>
              <a:rPr lang="en-US" sz="3600" dirty="0">
                <a:latin typeface="Arial"/>
                <a:ea typeface="Calibri"/>
              </a:rPr>
              <a:t> </a:t>
            </a:r>
          </a:p>
          <a:p>
            <a:pPr marL="0" marR="0" indent="0">
              <a:spcBef>
                <a:spcPts val="0"/>
              </a:spcBef>
              <a:spcAft>
                <a:spcPts val="0"/>
              </a:spcAft>
              <a:buNone/>
            </a:pPr>
            <a:r>
              <a:rPr lang="en-US" sz="3600" u="sng" dirty="0">
                <a:solidFill>
                  <a:srgbClr val="0000FF"/>
                </a:solidFill>
                <a:latin typeface="Arial"/>
                <a:ea typeface="Calibri"/>
                <a:hlinkClick r:id="rId3"/>
              </a:rPr>
              <a:t>https://youtu.be/6W1G9K7Ry_I</a:t>
            </a:r>
            <a:endParaRPr lang="en-US" sz="3600" dirty="0">
              <a:latin typeface="Arial"/>
              <a:ea typeface="Calibri"/>
            </a:endParaRPr>
          </a:p>
          <a:p>
            <a:pPr marL="0" marR="0" indent="0">
              <a:spcBef>
                <a:spcPts val="0"/>
              </a:spcBef>
              <a:spcAft>
                <a:spcPts val="0"/>
              </a:spcAft>
              <a:buNone/>
            </a:pPr>
            <a:r>
              <a:rPr lang="en-US" sz="3600" dirty="0">
                <a:latin typeface="Arial"/>
                <a:ea typeface="Calibri"/>
              </a:rPr>
              <a:t> </a:t>
            </a:r>
          </a:p>
          <a:p>
            <a:pPr marL="0" marR="0" indent="0">
              <a:spcBef>
                <a:spcPts val="0"/>
              </a:spcBef>
              <a:spcAft>
                <a:spcPts val="0"/>
              </a:spcAft>
              <a:buNone/>
            </a:pPr>
            <a:r>
              <a:rPr lang="en-US" sz="3600" u="sng" dirty="0">
                <a:solidFill>
                  <a:srgbClr val="0000FF"/>
                </a:solidFill>
                <a:latin typeface="Arial"/>
                <a:ea typeface="Calibri"/>
                <a:hlinkClick r:id="rId4"/>
              </a:rPr>
              <a:t>https://youtu.be/4emX7GIyTwg</a:t>
            </a:r>
            <a:endParaRPr lang="en-US" sz="3600" dirty="0">
              <a:latin typeface="Arial"/>
              <a:ea typeface="Calibri"/>
            </a:endParaRPr>
          </a:p>
          <a:p>
            <a:pPr marL="0" marR="0" indent="0">
              <a:spcBef>
                <a:spcPts val="0"/>
              </a:spcBef>
              <a:spcAft>
                <a:spcPts val="0"/>
              </a:spcAft>
              <a:buNone/>
            </a:pPr>
            <a:r>
              <a:rPr lang="en-US" sz="3600" dirty="0">
                <a:latin typeface="Arial"/>
                <a:ea typeface="Calibri"/>
              </a:rPr>
              <a:t> </a:t>
            </a:r>
          </a:p>
          <a:p>
            <a:pPr marL="0" indent="0">
              <a:buNone/>
            </a:pP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66206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Resources</a:t>
            </a:r>
            <a:endParaRPr lang="en-US" sz="6000" dirty="0"/>
          </a:p>
        </p:txBody>
      </p:sp>
      <p:sp>
        <p:nvSpPr>
          <p:cNvPr id="3" name="Content Placeholder 2"/>
          <p:cNvSpPr>
            <a:spLocks noGrp="1"/>
          </p:cNvSpPr>
          <p:nvPr>
            <p:ph idx="1"/>
          </p:nvPr>
        </p:nvSpPr>
        <p:spPr>
          <a:xfrm>
            <a:off x="457200" y="1828800"/>
            <a:ext cx="8229600" cy="4297363"/>
          </a:xfrm>
        </p:spPr>
        <p:txBody>
          <a:bodyPr/>
          <a:lstStyle/>
          <a:p>
            <a:pPr marL="0" indent="0">
              <a:buNone/>
            </a:pPr>
            <a:r>
              <a:rPr lang="en-US" sz="2800" dirty="0" smtClean="0">
                <a:latin typeface="Arial" panose="020B0604020202020204" pitchFamily="34" charset="0"/>
                <a:cs typeface="Arial" panose="020B0604020202020204" pitchFamily="34" charset="0"/>
              </a:rPr>
              <a:t>Several documents that can be downloaded are included with the files of this presentation…</a:t>
            </a:r>
          </a:p>
          <a:p>
            <a:pPr marL="0" indent="0">
              <a:buNone/>
            </a:pPr>
            <a:endParaRPr lang="en-US" sz="2800" dirty="0">
              <a:latin typeface="Arial" panose="020B0604020202020204" pitchFamily="34" charset="0"/>
              <a:cs typeface="Arial" panose="020B0604020202020204" pitchFamily="34" charset="0"/>
            </a:endParaRPr>
          </a:p>
          <a:p>
            <a:pPr marL="0" indent="0">
              <a:buNone/>
            </a:pPr>
            <a:r>
              <a:rPr lang="en-US" sz="2800" dirty="0">
                <a:latin typeface="Arial" panose="020B0604020202020204" pitchFamily="34" charset="0"/>
                <a:cs typeface="Arial" panose="020B0604020202020204" pitchFamily="34" charset="0"/>
              </a:rPr>
              <a:t>Picaxe (Blocky) </a:t>
            </a:r>
            <a:r>
              <a:rPr lang="en-US" sz="2800" dirty="0" smtClean="0">
                <a:latin typeface="Arial" panose="020B0604020202020204" pitchFamily="34" charset="0"/>
                <a:cs typeface="Arial" panose="020B0604020202020204" pitchFamily="34" charset="0"/>
              </a:rPr>
              <a:t>Manual5.pdf</a:t>
            </a:r>
          </a:p>
          <a:p>
            <a:pPr marL="0" indent="0">
              <a:buNone/>
            </a:pPr>
            <a:r>
              <a:rPr lang="en-US" sz="2800" dirty="0" err="1">
                <a:latin typeface="Arial" panose="020B0604020202020204" pitchFamily="34" charset="0"/>
                <a:cs typeface="Arial" panose="020B0604020202020204" pitchFamily="34" charset="0"/>
              </a:rPr>
              <a:t>Logicator</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Guide.pdf (</a:t>
            </a:r>
            <a:r>
              <a:rPr lang="en-US" sz="2800" smtClean="0">
                <a:latin typeface="Arial" panose="020B0604020202020204" pitchFamily="34" charset="0"/>
                <a:cs typeface="Arial" panose="020B0604020202020204" pitchFamily="34" charset="0"/>
              </a:rPr>
              <a:t>Now i</a:t>
            </a:r>
            <a:r>
              <a:rPr lang="en-US" sz="2400" smtClean="0">
                <a:latin typeface="Arial" panose="020B0604020202020204" pitchFamily="34" charset="0"/>
                <a:cs typeface="Arial" panose="020B0604020202020204" pitchFamily="34" charset="0"/>
              </a:rPr>
              <a:t>ncluded </a:t>
            </a:r>
            <a:r>
              <a:rPr lang="en-US" sz="2400" dirty="0" smtClean="0">
                <a:latin typeface="Arial" panose="020B0604020202020204" pitchFamily="34" charset="0"/>
                <a:cs typeface="Arial" panose="020B0604020202020204" pitchFamily="34" charset="0"/>
              </a:rPr>
              <a:t>in the Picaxe IDE</a:t>
            </a:r>
            <a:r>
              <a:rPr lang="en-US" sz="2800" dirty="0" smtClean="0">
                <a:latin typeface="Arial" panose="020B0604020202020204" pitchFamily="34" charset="0"/>
                <a:cs typeface="Arial" panose="020B0604020202020204" pitchFamily="34" charset="0"/>
              </a:rPr>
              <a:t>)</a:t>
            </a:r>
          </a:p>
          <a:p>
            <a:pPr marL="0" indent="0">
              <a:buNone/>
            </a:pPr>
            <a:endParaRPr lang="en-US" dirty="0">
              <a:latin typeface="Arial" panose="020B0604020202020204" pitchFamily="34" charset="0"/>
              <a:cs typeface="Arial" panose="020B0604020202020204" pitchFamily="34" charset="0"/>
            </a:endParaRPr>
          </a:p>
          <a:p>
            <a:pPr marL="0" indent="0">
              <a:buNone/>
            </a:pPr>
            <a:r>
              <a:rPr lang="en-US" sz="2400" b="1" dirty="0" smtClean="0">
                <a:latin typeface="Arial" panose="020B0604020202020204" pitchFamily="34" charset="0"/>
                <a:cs typeface="Arial" panose="020B0604020202020204" pitchFamily="34" charset="0"/>
              </a:rPr>
              <a:t>BLOCKLY</a:t>
            </a:r>
            <a:r>
              <a:rPr lang="en-US" sz="2400" dirty="0" smtClean="0">
                <a:latin typeface="Arial" panose="020B0604020202020204" pitchFamily="34" charset="0"/>
                <a:cs typeface="Arial" panose="020B0604020202020204" pitchFamily="34" charset="0"/>
              </a:rPr>
              <a:t> was developed by Google, so GOOGLE it!</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3850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523999"/>
          </a:xfrm>
        </p:spPr>
        <p:txBody>
          <a:bodyPr/>
          <a:lstStyle/>
          <a:p>
            <a:r>
              <a:rPr lang="en-US" sz="8000" b="1" dirty="0" smtClean="0"/>
              <a:t>KV0OOM</a:t>
            </a:r>
            <a:endParaRPr lang="en-US" sz="8000" b="1" dirty="0"/>
          </a:p>
        </p:txBody>
      </p:sp>
      <p:sp>
        <p:nvSpPr>
          <p:cNvPr id="3" name="Subtitle 2"/>
          <p:cNvSpPr>
            <a:spLocks noGrp="1"/>
          </p:cNvSpPr>
          <p:nvPr>
            <p:ph type="subTitle" idx="1"/>
          </p:nvPr>
        </p:nvSpPr>
        <p:spPr>
          <a:xfrm>
            <a:off x="1295400" y="2286000"/>
            <a:ext cx="6400800" cy="4419600"/>
          </a:xfrm>
        </p:spPr>
        <p:txBody>
          <a:bodyPr>
            <a:normAutofit fontScale="92500" lnSpcReduction="20000"/>
          </a:bodyPr>
          <a:lstStyle/>
          <a:p>
            <a:pPr algn="l"/>
            <a:r>
              <a:rPr lang="en-US" sz="2800" dirty="0" smtClean="0">
                <a:solidFill>
                  <a:schemeClr val="tx1"/>
                </a:solidFill>
                <a:latin typeface="Arial" panose="020B0604020202020204" pitchFamily="34" charset="0"/>
                <a:cs typeface="Arial" panose="020B0604020202020204" pitchFamily="34" charset="0"/>
              </a:rPr>
              <a:t>This project was initiated by knowing not every Ham is a programmer, but should still be able to have fun with the </a:t>
            </a:r>
            <a:r>
              <a:rPr lang="en-US" sz="2800" dirty="0" err="1" smtClean="0">
                <a:solidFill>
                  <a:schemeClr val="tx1"/>
                </a:solidFill>
                <a:latin typeface="Arial" panose="020B0604020202020204" pitchFamily="34" charset="0"/>
                <a:cs typeface="Arial" panose="020B0604020202020204" pitchFamily="34" charset="0"/>
              </a:rPr>
              <a:t>Picaxe</a:t>
            </a:r>
            <a:r>
              <a:rPr lang="en-US" sz="2800" dirty="0" smtClean="0">
                <a:solidFill>
                  <a:schemeClr val="tx1"/>
                </a:solidFill>
                <a:latin typeface="Arial" panose="020B0604020202020204" pitchFamily="34" charset="0"/>
                <a:cs typeface="Arial" panose="020B0604020202020204" pitchFamily="34" charset="0"/>
              </a:rPr>
              <a:t> family of microcontrollers.</a:t>
            </a:r>
          </a:p>
          <a:p>
            <a:pPr algn="l"/>
            <a:endParaRPr lang="en-US" sz="2800" dirty="0">
              <a:solidFill>
                <a:schemeClr val="tx1"/>
              </a:solidFill>
              <a:latin typeface="Arial" panose="020B0604020202020204" pitchFamily="34" charset="0"/>
              <a:cs typeface="Arial" panose="020B0604020202020204" pitchFamily="34" charset="0"/>
            </a:endParaRPr>
          </a:p>
          <a:p>
            <a:pPr algn="l"/>
            <a:endParaRPr lang="en-US" sz="2800" dirty="0" smtClean="0">
              <a:solidFill>
                <a:schemeClr val="tx1"/>
              </a:solidFill>
              <a:latin typeface="Arial" panose="020B0604020202020204" pitchFamily="34" charset="0"/>
              <a:cs typeface="Arial" panose="020B0604020202020204" pitchFamily="34" charset="0"/>
            </a:endParaRPr>
          </a:p>
          <a:p>
            <a:r>
              <a:rPr lang="en-US" sz="2800" b="1" dirty="0" smtClean="0">
                <a:solidFill>
                  <a:schemeClr val="tx1"/>
                </a:solidFill>
                <a:latin typeface="Arial" panose="020B0604020202020204" pitchFamily="34" charset="0"/>
                <a:cs typeface="Arial" panose="020B0604020202020204" pitchFamily="34" charset="0"/>
              </a:rPr>
              <a:t>kv0oom</a:t>
            </a:r>
            <a:r>
              <a:rPr lang="en-US" sz="2800" dirty="0" smtClean="0">
                <a:solidFill>
                  <a:schemeClr val="tx1"/>
                </a:solidFill>
                <a:latin typeface="Arial" panose="020B0604020202020204" pitchFamily="34" charset="0"/>
                <a:cs typeface="Arial" panose="020B0604020202020204" pitchFamily="34" charset="0"/>
              </a:rPr>
              <a:t>, Amateur Extra.</a:t>
            </a:r>
          </a:p>
          <a:p>
            <a:r>
              <a:rPr lang="en-US" sz="2800" dirty="0" smtClean="0">
                <a:solidFill>
                  <a:schemeClr val="tx1"/>
                </a:solidFill>
                <a:latin typeface="Arial" panose="020B0604020202020204" pitchFamily="34" charset="0"/>
                <a:cs typeface="Arial" panose="020B0604020202020204" pitchFamily="34" charset="0"/>
                <a:hlinkClick r:id="rId2"/>
              </a:rPr>
              <a:t>kv0oom.extra@gmail.com</a:t>
            </a:r>
            <a:endParaRPr lang="en-US" sz="2800" dirty="0" smtClean="0">
              <a:solidFill>
                <a:schemeClr val="tx1"/>
              </a:solidFill>
              <a:latin typeface="Arial" panose="020B0604020202020204" pitchFamily="34" charset="0"/>
              <a:cs typeface="Arial" panose="020B0604020202020204" pitchFamily="34" charset="0"/>
            </a:endParaRPr>
          </a:p>
          <a:p>
            <a:r>
              <a:rPr lang="en-US" sz="2800" dirty="0" smtClean="0">
                <a:solidFill>
                  <a:schemeClr val="tx1"/>
                </a:solidFill>
                <a:latin typeface="Arial" panose="020B0604020202020204" pitchFamily="34" charset="0"/>
                <a:cs typeface="Arial" panose="020B0604020202020204" pitchFamily="34" charset="0"/>
              </a:rPr>
              <a:t>Old, but not an Old Timer.</a:t>
            </a:r>
          </a:p>
          <a:p>
            <a:r>
              <a:rPr lang="en-US" sz="2800" dirty="0" smtClean="0">
                <a:solidFill>
                  <a:schemeClr val="tx1"/>
                </a:solidFill>
                <a:latin typeface="Arial" panose="020B0604020202020204" pitchFamily="34" charset="0"/>
                <a:cs typeface="Arial" panose="020B0604020202020204" pitchFamily="34" charset="0"/>
              </a:rPr>
              <a:t>Google </a:t>
            </a:r>
            <a:r>
              <a:rPr lang="en-US" sz="2800" dirty="0">
                <a:solidFill>
                  <a:schemeClr val="tx1"/>
                </a:solidFill>
                <a:latin typeface="Arial" panose="020B0604020202020204" pitchFamily="34" charset="0"/>
                <a:cs typeface="Arial" panose="020B0604020202020204" pitchFamily="34" charset="0"/>
              </a:rPr>
              <a:t>i</a:t>
            </a:r>
            <a:r>
              <a:rPr lang="en-US" sz="2800" dirty="0" smtClean="0">
                <a:solidFill>
                  <a:schemeClr val="tx1"/>
                </a:solidFill>
                <a:latin typeface="Arial" panose="020B0604020202020204" pitchFamily="34" charset="0"/>
                <a:cs typeface="Arial" panose="020B0604020202020204" pitchFamily="34" charset="0"/>
              </a:rPr>
              <a:t>s your best friend.</a:t>
            </a:r>
          </a:p>
          <a:p>
            <a:r>
              <a:rPr lang="en-US" sz="2800" dirty="0">
                <a:solidFill>
                  <a:schemeClr val="tx1"/>
                </a:solidFill>
                <a:latin typeface="Arial" panose="020B0604020202020204" pitchFamily="34" charset="0"/>
                <a:cs typeface="Arial" panose="020B0604020202020204" pitchFamily="34" charset="0"/>
              </a:rPr>
              <a:t>RETIRED and hobby poor!</a:t>
            </a:r>
          </a:p>
          <a:p>
            <a:pPr algn="l"/>
            <a:endParaRPr lang="en-US" sz="2800" dirty="0" smtClean="0">
              <a:solidFill>
                <a:schemeClr val="tx1"/>
              </a:solidFill>
              <a:latin typeface="Arial" panose="020B0604020202020204" pitchFamily="34" charset="0"/>
              <a:cs typeface="Arial" panose="020B0604020202020204" pitchFamily="34" charset="0"/>
            </a:endParaRPr>
          </a:p>
          <a:p>
            <a:pPr algn="l"/>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4479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889844"/>
            <a:ext cx="7696200" cy="5262979"/>
          </a:xfrm>
          <a:prstGeom prst="rect">
            <a:avLst/>
          </a:prstGeom>
        </p:spPr>
        <p:txBody>
          <a:bodyPr wrap="square">
            <a:spAutoFit/>
          </a:bodyPr>
          <a:lstStyle/>
          <a:p>
            <a:r>
              <a:rPr lang="en-US" sz="2400" dirty="0">
                <a:latin typeface="Arial"/>
                <a:ea typeface="Calibri"/>
              </a:rPr>
              <a:t>Several </a:t>
            </a:r>
            <a:r>
              <a:rPr lang="en-US" sz="2400" dirty="0" err="1">
                <a:latin typeface="Arial"/>
                <a:ea typeface="Calibri"/>
              </a:rPr>
              <a:t>TechCons</a:t>
            </a:r>
            <a:r>
              <a:rPr lang="en-US" sz="2400" dirty="0">
                <a:latin typeface="Arial"/>
                <a:ea typeface="Calibri"/>
              </a:rPr>
              <a:t> back, I presented a project where I built a rotor control box, using a </a:t>
            </a:r>
            <a:r>
              <a:rPr lang="en-US" sz="2400" dirty="0" err="1">
                <a:latin typeface="Arial"/>
                <a:ea typeface="Calibri"/>
              </a:rPr>
              <a:t>Picaxe</a:t>
            </a:r>
            <a:r>
              <a:rPr lang="en-US" sz="2400" dirty="0">
                <a:latin typeface="Arial"/>
                <a:ea typeface="Calibri"/>
              </a:rPr>
              <a:t> </a:t>
            </a:r>
            <a:r>
              <a:rPr lang="en-US" sz="2400" dirty="0" smtClean="0">
                <a:latin typeface="Arial"/>
                <a:ea typeface="Calibri"/>
              </a:rPr>
              <a:t>08M2 controller</a:t>
            </a:r>
            <a:r>
              <a:rPr lang="en-US" sz="2400" dirty="0">
                <a:latin typeface="Arial"/>
                <a:ea typeface="Calibri"/>
              </a:rPr>
              <a:t>, for my </a:t>
            </a:r>
            <a:r>
              <a:rPr lang="en-US" sz="2400" dirty="0" err="1">
                <a:latin typeface="Arial"/>
                <a:ea typeface="Calibri"/>
              </a:rPr>
              <a:t>Hy</a:t>
            </a:r>
            <a:r>
              <a:rPr lang="en-US" sz="2400" dirty="0">
                <a:latin typeface="Arial"/>
                <a:ea typeface="Calibri"/>
              </a:rPr>
              <a:t>-Gain rotor. I had a perfectly good control box, so did I need a fancy version that does the same thing? Where is the repeating task in this?</a:t>
            </a:r>
          </a:p>
          <a:p>
            <a:r>
              <a:rPr lang="en-US" sz="2400" dirty="0">
                <a:latin typeface="Arial"/>
                <a:ea typeface="Calibri"/>
              </a:rPr>
              <a:t> </a:t>
            </a:r>
          </a:p>
          <a:p>
            <a:r>
              <a:rPr lang="en-US" sz="2400" dirty="0">
                <a:latin typeface="Arial"/>
                <a:ea typeface="Calibri"/>
              </a:rPr>
              <a:t>The intent was to automate the repeating task of trying to point the antenna in a desired direction. Yes, I had to turn a knob to set the direction, just like the original controller, but I could pre-set the direction while still in a QSO. Then push a button and off it goes (contester delight). It automatically accelerates, rotates, </a:t>
            </a:r>
            <a:r>
              <a:rPr lang="en-US" sz="2400" dirty="0" smtClean="0">
                <a:latin typeface="Arial"/>
                <a:ea typeface="Calibri"/>
              </a:rPr>
              <a:t>decelerates, </a:t>
            </a:r>
            <a:r>
              <a:rPr lang="en-US" sz="2400" dirty="0">
                <a:latin typeface="Arial"/>
                <a:ea typeface="Calibri"/>
              </a:rPr>
              <a:t>and coasts to (or brakes at) the desired position.</a:t>
            </a:r>
            <a:endParaRPr lang="en-US" sz="2400" dirty="0"/>
          </a:p>
        </p:txBody>
      </p:sp>
    </p:spTree>
    <p:extLst>
      <p:ext uri="{BB962C8B-B14F-4D97-AF65-F5344CB8AC3E}">
        <p14:creationId xmlns:p14="http://schemas.microsoft.com/office/powerpoint/2010/main" val="1938470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028343"/>
            <a:ext cx="7696200" cy="5262979"/>
          </a:xfrm>
          <a:prstGeom prst="rect">
            <a:avLst/>
          </a:prstGeom>
        </p:spPr>
        <p:txBody>
          <a:bodyPr wrap="square">
            <a:spAutoFit/>
          </a:bodyPr>
          <a:lstStyle/>
          <a:p>
            <a:r>
              <a:rPr lang="en-US" sz="2400" dirty="0">
                <a:latin typeface="Arial"/>
                <a:ea typeface="Calibri"/>
              </a:rPr>
              <a:t>This should </a:t>
            </a:r>
            <a:r>
              <a:rPr lang="en-US" sz="2400" dirty="0" smtClean="0">
                <a:latin typeface="Arial"/>
                <a:ea typeface="Calibri"/>
              </a:rPr>
              <a:t>demonstrate knowing </a:t>
            </a:r>
            <a:r>
              <a:rPr lang="en-US" sz="2400" dirty="0">
                <a:latin typeface="Arial"/>
                <a:ea typeface="Calibri"/>
              </a:rPr>
              <a:t>programming can be useful.</a:t>
            </a:r>
          </a:p>
          <a:p>
            <a:r>
              <a:rPr lang="en-US" sz="2400" dirty="0">
                <a:latin typeface="Arial"/>
                <a:ea typeface="Calibri"/>
              </a:rPr>
              <a:t> </a:t>
            </a:r>
          </a:p>
          <a:p>
            <a:r>
              <a:rPr lang="en-US" sz="2400" dirty="0">
                <a:latin typeface="Arial"/>
                <a:ea typeface="Calibri"/>
              </a:rPr>
              <a:t>"But I do not know how to program!", you say? No worry, </a:t>
            </a:r>
            <a:r>
              <a:rPr lang="en-US" sz="2400" b="1" dirty="0" err="1">
                <a:latin typeface="Arial"/>
                <a:ea typeface="Calibri"/>
              </a:rPr>
              <a:t>Blockly</a:t>
            </a:r>
            <a:r>
              <a:rPr lang="en-US" sz="2400" dirty="0">
                <a:latin typeface="Arial"/>
                <a:ea typeface="Calibri"/>
              </a:rPr>
              <a:t> is your friend. If you ARE a programmer, </a:t>
            </a:r>
            <a:r>
              <a:rPr lang="en-US" sz="2400" dirty="0" err="1">
                <a:latin typeface="Arial"/>
                <a:ea typeface="Calibri"/>
              </a:rPr>
              <a:t>Blockly</a:t>
            </a:r>
            <a:r>
              <a:rPr lang="en-US" sz="2400" dirty="0">
                <a:latin typeface="Arial"/>
                <a:ea typeface="Calibri"/>
              </a:rPr>
              <a:t> can help you to transition to BASIC for the </a:t>
            </a:r>
            <a:r>
              <a:rPr lang="en-US" sz="2400" dirty="0" err="1">
                <a:latin typeface="Arial"/>
                <a:ea typeface="Calibri"/>
              </a:rPr>
              <a:t>Picaxe</a:t>
            </a:r>
            <a:r>
              <a:rPr lang="en-US" sz="2400" dirty="0">
                <a:latin typeface="Arial"/>
                <a:ea typeface="Calibri"/>
              </a:rPr>
              <a:t> and other BASIC-capable processors.</a:t>
            </a:r>
          </a:p>
          <a:p>
            <a:r>
              <a:rPr lang="en-US" sz="2400" dirty="0">
                <a:latin typeface="Arial"/>
                <a:ea typeface="Calibri"/>
              </a:rPr>
              <a:t> </a:t>
            </a:r>
          </a:p>
          <a:p>
            <a:r>
              <a:rPr lang="en-US" sz="2400" dirty="0" err="1">
                <a:latin typeface="Arial"/>
                <a:ea typeface="Calibri"/>
              </a:rPr>
              <a:t>Blockly</a:t>
            </a:r>
            <a:r>
              <a:rPr lang="en-US" sz="2400" dirty="0">
                <a:latin typeface="Arial"/>
                <a:ea typeface="Calibri"/>
              </a:rPr>
              <a:t> uses visual blocks that link together to make writing code easier, and can generate code in various languages. It can be customized to generate code in any textual programming language. Which is what Revolution Education did for the </a:t>
            </a:r>
            <a:r>
              <a:rPr lang="en-US" sz="2400" dirty="0" err="1">
                <a:latin typeface="Arial"/>
                <a:ea typeface="Calibri"/>
              </a:rPr>
              <a:t>Picaxe</a:t>
            </a:r>
            <a:r>
              <a:rPr lang="en-US" sz="2400" dirty="0">
                <a:latin typeface="Arial"/>
                <a:ea typeface="Calibri"/>
              </a:rPr>
              <a:t> family of microcontrollers. So, where do we start?</a:t>
            </a:r>
            <a:endParaRPr lang="en-US" sz="2400" dirty="0"/>
          </a:p>
        </p:txBody>
      </p:sp>
    </p:spTree>
    <p:extLst>
      <p:ext uri="{BB962C8B-B14F-4D97-AF65-F5344CB8AC3E}">
        <p14:creationId xmlns:p14="http://schemas.microsoft.com/office/powerpoint/2010/main" val="1938470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01962"/>
          </a:xfrm>
        </p:spPr>
        <p:txBody>
          <a:bodyPr>
            <a:normAutofit/>
          </a:bodyPr>
          <a:lstStyle/>
          <a:p>
            <a:pPr algn="l"/>
            <a:r>
              <a:rPr lang="en-US" sz="2400" dirty="0"/>
              <a:t>You start with an idea or a project you read about somewhere. The focus today will be on the idea launch. I used to hate block diagrams, but now they are my friend. Put your idea or plan on paper using blocks to represent actions to be performed. Any graphics program that can draw lines, boxes, circles and allow text to be added </a:t>
            </a:r>
            <a:r>
              <a:rPr lang="en-US" sz="2400" dirty="0" smtClean="0"/>
              <a:t>will </a:t>
            </a:r>
            <a:r>
              <a:rPr lang="en-US" sz="2400" dirty="0"/>
              <a:t>work. My personal favorite is </a:t>
            </a:r>
            <a:r>
              <a:rPr lang="en-US" sz="2400" dirty="0" smtClean="0"/>
              <a:t>MS Visio</a:t>
            </a:r>
            <a:r>
              <a:rPr lang="en-US" sz="2400" dirty="0"/>
              <a:t>, although the </a:t>
            </a:r>
            <a:r>
              <a:rPr lang="en-US" sz="2400" dirty="0" err="1"/>
              <a:t>Picaxe</a:t>
            </a:r>
            <a:r>
              <a:rPr lang="en-US" sz="2400" dirty="0"/>
              <a:t> Editor has </a:t>
            </a:r>
            <a:r>
              <a:rPr lang="en-US" sz="2400" dirty="0" err="1" smtClean="0"/>
              <a:t>Logicator</a:t>
            </a:r>
            <a:r>
              <a:rPr lang="en-US" sz="2400" dirty="0" smtClean="0"/>
              <a:t> built </a:t>
            </a:r>
            <a:r>
              <a:rPr lang="en-US" sz="2400" dirty="0"/>
              <a:t>in.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3276600"/>
            <a:ext cx="5638800" cy="3429000"/>
          </a:xfrm>
        </p:spPr>
      </p:pic>
    </p:spTree>
    <p:extLst>
      <p:ext uri="{BB962C8B-B14F-4D97-AF65-F5344CB8AC3E}">
        <p14:creationId xmlns:p14="http://schemas.microsoft.com/office/powerpoint/2010/main" val="2975316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3562"/>
          </a:xfrm>
        </p:spPr>
        <p:txBody>
          <a:bodyPr>
            <a:noAutofit/>
          </a:bodyPr>
          <a:lstStyle/>
          <a:p>
            <a:pPr algn="l"/>
            <a:r>
              <a:rPr lang="en-US" sz="2400" dirty="0">
                <a:latin typeface="Arial"/>
                <a:ea typeface="Calibri"/>
              </a:rPr>
              <a:t>However, we must put first things first. You likely have the circuit diagram for a </a:t>
            </a:r>
            <a:r>
              <a:rPr lang="en-US" sz="2400" dirty="0" err="1">
                <a:latin typeface="Arial"/>
                <a:ea typeface="Calibri"/>
              </a:rPr>
              <a:t>Picaxe</a:t>
            </a:r>
            <a:r>
              <a:rPr lang="en-US" sz="2400" dirty="0">
                <a:latin typeface="Arial"/>
                <a:ea typeface="Calibri"/>
              </a:rPr>
              <a:t> project in mind. Before you can create the software, we must develop the hardware. To help, we shall start with </a:t>
            </a:r>
            <a:r>
              <a:rPr lang="en-US" sz="2400" b="1" dirty="0">
                <a:latin typeface="Arial"/>
                <a:ea typeface="Calibri"/>
              </a:rPr>
              <a:t>Pebble</a:t>
            </a:r>
            <a:r>
              <a:rPr lang="en-US" sz="2400" dirty="0">
                <a:latin typeface="Arial"/>
                <a:ea typeface="Calibri"/>
              </a:rPr>
              <a:t> first. Pebble allows you to "build" a project on a virtual solderless breadboard. </a:t>
            </a:r>
            <a:r>
              <a:rPr lang="en-US" sz="2400" dirty="0" smtClean="0">
                <a:latin typeface="Arial"/>
                <a:ea typeface="Calibri"/>
              </a:rPr>
              <a:t/>
            </a:r>
            <a:br>
              <a:rPr lang="en-US" sz="2400" dirty="0" smtClean="0">
                <a:latin typeface="Arial"/>
                <a:ea typeface="Calibri"/>
              </a:rPr>
            </a:br>
            <a:r>
              <a:rPr lang="en-US" sz="2400" dirty="0">
                <a:latin typeface="Arial"/>
                <a:ea typeface="Calibri"/>
              </a:rPr>
              <a:t/>
            </a:r>
            <a:br>
              <a:rPr lang="en-US" sz="2400" dirty="0">
                <a:latin typeface="Arial"/>
                <a:ea typeface="Calibri"/>
              </a:rPr>
            </a:br>
            <a:r>
              <a:rPr lang="en-US" sz="2400" dirty="0" smtClean="0">
                <a:latin typeface="Arial"/>
                <a:ea typeface="Calibri"/>
              </a:rPr>
              <a:t>In </a:t>
            </a:r>
            <a:r>
              <a:rPr lang="en-US" sz="2400" dirty="0">
                <a:latin typeface="Arial"/>
                <a:ea typeface="Calibri"/>
              </a:rPr>
              <a:t>other words, we will copy the electrical schematic to a mechanical components placement design. (Short version) Install all your components on the breadboard and hook everything up. I discovered this is easier to do rather than try to do it on an actual breadboard.</a:t>
            </a:r>
            <a:endParaRPr lang="en-US" sz="2400" dirty="0"/>
          </a:p>
        </p:txBody>
      </p:sp>
      <p:sp>
        <p:nvSpPr>
          <p:cNvPr id="3" name="Content Placeholder 2"/>
          <p:cNvSpPr>
            <a:spLocks noGrp="1"/>
          </p:cNvSpPr>
          <p:nvPr>
            <p:ph idx="1"/>
          </p:nvPr>
        </p:nvSpPr>
        <p:spPr>
          <a:xfrm>
            <a:off x="457200" y="4724400"/>
            <a:ext cx="8229600" cy="1905000"/>
          </a:xfrm>
        </p:spPr>
        <p:txBody>
          <a:bodyPr>
            <a:normAutofit/>
          </a:bodyPr>
          <a:lstStyle/>
          <a:p>
            <a:pPr marL="0" indent="0">
              <a:buNone/>
            </a:pPr>
            <a:endParaRPr lang="en-US" sz="2400" dirty="0" smtClean="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So, you might have a project like this one…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4156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5337"/>
            <a:ext cx="9144000" cy="6467326"/>
          </a:xfrm>
          <a:prstGeom prst="rect">
            <a:avLst/>
          </a:prstGeom>
        </p:spPr>
      </p:pic>
    </p:spTree>
    <p:extLst>
      <p:ext uri="{BB962C8B-B14F-4D97-AF65-F5344CB8AC3E}">
        <p14:creationId xmlns:p14="http://schemas.microsoft.com/office/powerpoint/2010/main" val="1938470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Autofit/>
          </a:bodyPr>
          <a:lstStyle/>
          <a:p>
            <a:pPr algn="l"/>
            <a:r>
              <a:rPr lang="en-US" sz="2400" dirty="0">
                <a:latin typeface="Arial" panose="020B0604020202020204" pitchFamily="34" charset="0"/>
                <a:cs typeface="Arial" panose="020B0604020202020204" pitchFamily="34" charset="0"/>
              </a:rPr>
              <a:t>And end up with something like this (obviously from a different schematic</a:t>
            </a:r>
            <a:r>
              <a:rPr lang="en-US" sz="2400" dirty="0" smtClean="0">
                <a:latin typeface="Arial" panose="020B0604020202020204" pitchFamily="34" charset="0"/>
                <a:cs typeface="Arial" panose="020B0604020202020204" pitchFamily="34" charset="0"/>
              </a:rPr>
              <a:t>)…</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Triple-check everything and then copy the layout to the real breadboard</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514600"/>
            <a:ext cx="8229600" cy="3881437"/>
          </a:xfrm>
        </p:spPr>
      </p:pic>
    </p:spTree>
    <p:extLst>
      <p:ext uri="{BB962C8B-B14F-4D97-AF65-F5344CB8AC3E}">
        <p14:creationId xmlns:p14="http://schemas.microsoft.com/office/powerpoint/2010/main" val="259793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773</Words>
  <Application>Microsoft Office PowerPoint</Application>
  <PresentationFormat>On-screen Show (4:3)</PresentationFormat>
  <Paragraphs>131</Paragraphs>
  <Slides>32</Slides>
  <Notes>0</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Office Theme</vt:lpstr>
      <vt:lpstr>1_Office Theme</vt:lpstr>
      <vt:lpstr>PowerPoint Presentation</vt:lpstr>
      <vt:lpstr>PowerPoint Presentation</vt:lpstr>
      <vt:lpstr>PowerPoint Presentation</vt:lpstr>
      <vt:lpstr>PowerPoint Presentation</vt:lpstr>
      <vt:lpstr>PowerPoint Presentation</vt:lpstr>
      <vt:lpstr>You start with an idea or a project you read about somewhere. The focus today will be on the idea launch. I used to hate block diagrams, but now they are my friend. Put your idea or plan on paper using blocks to represent actions to be performed. Any graphics program that can draw lines, boxes, circles and allow text to be added will work. My personal favorite is MS Visio, although the Picaxe Editor has Logicator built in.</vt:lpstr>
      <vt:lpstr>However, we must put first things first. You likely have the circuit diagram for a Picaxe project in mind. Before you can create the software, we must develop the hardware. To help, we shall start with Pebble first. Pebble allows you to "build" a project on a virtual solderless breadboard.   In other words, we will copy the electrical schematic to a mechanical components placement design. (Short version) Install all your components on the breadboard and hook everything up. I discovered this is easier to do rather than try to do it on an actual breadboard.</vt:lpstr>
      <vt:lpstr>PowerPoint Presentation</vt:lpstr>
      <vt:lpstr>And end up with something like this (obviously from a different schematic)…  Triple-check everything and then copy the layout to the real breadboard.</vt:lpstr>
      <vt:lpstr>PowerPoint Presentation</vt:lpstr>
      <vt:lpstr>PowerPoint Presentation</vt:lpstr>
      <vt:lpstr>Moment of Clarity</vt:lpstr>
      <vt:lpstr>And so is this…</vt:lpstr>
      <vt:lpstr>PowerPoint Presentation</vt:lpstr>
      <vt:lpstr>PowerPoint Presentation</vt:lpstr>
      <vt:lpstr>Block Diagram</vt:lpstr>
      <vt:lpstr>Functional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 O M M E N T S : Blocky is XML only. There is no import (no XML form for the graphics) for text files or source code. However, you can view the source code it creates. You can copy the unformatted PICAXE BASIC to a text file and use that.  I suppose by now you are seeing the limitations of free software, where you are expected to do some of the work yourself. But you have to admit Blockly, Pebble, and even the Picaxe Editor v6, are pretty amazing considering they are provided for a $3.oo chip and cost nothing. </vt:lpstr>
      <vt:lpstr>Youtube Videos</vt:lpstr>
      <vt:lpstr>Resources</vt:lpstr>
      <vt:lpstr>KV0OOM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Mikey</cp:lastModifiedBy>
  <cp:revision>40</cp:revision>
  <cp:lastPrinted>2022-02-23T19:39:53Z</cp:lastPrinted>
  <dcterms:created xsi:type="dcterms:W3CDTF">2006-08-16T00:00:00Z</dcterms:created>
  <dcterms:modified xsi:type="dcterms:W3CDTF">2025-02-19T14:22:32Z</dcterms:modified>
</cp:coreProperties>
</file>