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355" r:id="rId9"/>
    <p:sldId id="279" r:id="rId10"/>
    <p:sldId id="280" r:id="rId11"/>
    <p:sldId id="281" r:id="rId12"/>
    <p:sldId id="28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7" r:id="rId26"/>
    <p:sldId id="360" r:id="rId27"/>
    <p:sldId id="293" r:id="rId28"/>
    <p:sldId id="273" r:id="rId29"/>
    <p:sldId id="266" r:id="rId30"/>
    <p:sldId id="267" r:id="rId31"/>
    <p:sldId id="268" r:id="rId32"/>
    <p:sldId id="269" r:id="rId33"/>
    <p:sldId id="358" r:id="rId34"/>
    <p:sldId id="270" r:id="rId35"/>
    <p:sldId id="359" r:id="rId36"/>
    <p:sldId id="284" r:id="rId37"/>
    <p:sldId id="285" r:id="rId38"/>
    <p:sldId id="289" r:id="rId39"/>
    <p:sldId id="291" r:id="rId40"/>
    <p:sldId id="25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6" d="100"/>
          <a:sy n="106" d="100"/>
        </p:scale>
        <p:origin x="133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49546-2FAB-0C44-81C3-679617C4FFEF}" type="datetimeFigureOut">
              <a:rPr lang="en-US" smtClean="0"/>
              <a:t>2/21/26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6E935-A8EB-0249-A25A-4CB2F95F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3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Probably</a:t>
            </a:r>
            <a:r>
              <a:rPr lang="en-US" baseline="0" dirty="0"/>
              <a:t> a new concept to most people/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78D0C-3304-9D4A-A0B0-9C422537B60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E8D84-FB1E-FDE3-E593-2B6091F79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5F765-EA51-B500-763B-8443CB9E2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F76BB-C715-1999-DBE4-4EB350F8C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F7A11-80A8-5708-0926-E07AF951F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C759C-C4C6-D040-B6EA-ECECC4F9D8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55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5B242-F0DD-FAC0-710C-E83BA793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2E1D88-FB3A-EADD-5BBD-68A842459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D3F81-823F-C41B-100A-C7BF4AC7C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F65FD-1BD5-B110-EFAA-9B92517D5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C759C-C4C6-D040-B6EA-ECECC4F9D8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C60E3-5C33-7374-5E87-E4B182647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47CAB-C329-CCC8-D16A-1F95BD968C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F8C8F-0150-018A-8F74-489ADF938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A4203-96D5-5A8A-F2CF-2DB86B68C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C759C-C4C6-D040-B6EA-ECECC4F9D87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8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14592-16E9-EE4E-4EB7-F55287972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F8090A-CC34-7F45-B8C9-028ED5BBE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8E4F5-EB10-8D4B-FEAD-B5D18301B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69B76-1F49-291C-FC9F-960827603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C759C-C4C6-D040-B6EA-ECECC4F9D87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09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D161D-D8C7-139D-5008-524ECA2DC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0660E-B8F0-8242-4EBE-F5D45A7E2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ADF3F8-737B-0827-14E2-D4D7C4D22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50EBB-C54F-D02D-28F8-CFF3DDAB7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C759C-C4C6-D040-B6EA-ECECC4F9D87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38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CB6AC-602E-0D02-BB32-660C8E9A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D19248-5B0F-2AA5-59DA-9F2BFDE08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ABDD1-6C05-EAC9-071C-0FF182CB3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36D30-710D-FA4C-2FB7-D044EFCAF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C759C-C4C6-D040-B6EA-ECECC4F9D87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1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4971-142C-3D36-84C4-A5FC813EC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52586-9804-1C3E-4941-9040D33B0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3420D-DDEE-9CCE-3F9E-078E0F0F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E033B-43A2-F8EE-3199-4CAE0321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7E3B-1808-7A9C-090F-568C37C5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2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9063-9977-F416-9347-C3CE52009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7C282-E4AD-534D-A8A2-7DA1BCCA4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07771-74C7-CECA-CDEC-8E90075B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2351C-AB57-1A64-8F43-FA4CBE71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F509A-60B1-C0F6-143A-7C9C30BB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1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9258B3-43EC-B972-85EA-4D7B198E3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053B04-9929-9FBC-E5AD-CF771DF0A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8E6C3-8145-7B46-E433-A951D017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6EDD4-87A8-356E-FBED-A2FA85F5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768A6-6B97-D0C4-F2C3-6B10F02F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5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F03B-3FDD-3D58-3EFF-CC663185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B41CE-1128-1D52-97F4-5CD3AF08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F2E48-907A-159A-5E0E-687D6F9B1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53BF7-AA56-8C8F-B8BD-A22D9234A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6F992-7E0E-8F49-C676-7BE77C66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A51A-7D39-7633-2C24-BED0AD14E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93827-67C9-7CE9-E08A-1E5C53B4A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34089-BE1D-DDC3-BE0F-373A08B17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E6E3D-A1BB-E1BC-CD29-CC8DB5A9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8BDB6-EAB9-56E4-37DE-9ACDA511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B5B4A-716D-68EF-6C7C-C5C8BEC6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A5DA8-AD27-AD7F-413F-79586A1D1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6AE7D-6FCD-AB46-698B-3FAAE7185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689DD-33DB-B170-F272-043AEAE3C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2B6F4-1543-D60E-44C4-67386D32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AA9F5-8BBA-520B-A9BD-B4FB7B61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7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C5D1-B54A-CED1-7617-A4FB13B0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28BE6-F39A-3B59-6724-455FAC9B3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092BB-4536-3109-86D9-8A94314F8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3C3A6-9DBD-AF62-B4B5-A96FCBD98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60AA2E-5514-E0FB-1AA3-F6DAA63E7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CE4D50-2FD1-4E21-5833-C715C41A4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6AC6AC-E29C-3765-85A7-D8BBBE04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B9AD8-266B-9DA2-CA40-FCCED8C2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5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50DB-704B-5D71-C6F5-B20DE17BC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95582-5391-F5F8-A644-FDCBF9BE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FBC941-6614-64C0-6F37-2C61E7CA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2E777-27B3-9527-D67C-5C1690CE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7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A07AD-7393-533D-3EF0-2627629D3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9C5D8-1E9C-2033-1246-EBDF0A5F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DC3D4-D22C-9172-3340-982D66E0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9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88BBD-372D-0B65-C76B-6A01653E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20939-448F-8CB7-185A-B7384CA09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A71CB-DE46-8AEA-E6F9-2B31BC6AA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756E0-BE02-EC82-1326-C75AB935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73D90-9D0D-BA14-34A3-DDCFCB75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A2A04-AAFB-4E69-7F88-A5A10B37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6923-7003-4734-2814-39E646A0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EE2F1-1AE5-9F07-0EBF-29CAED7DE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D6DEA-4CB6-BB7B-BA66-912E70D81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EB302-F477-220B-CC0C-0E3FC39EB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18EC3-A142-BBE1-A033-C2BE4C75B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E14F5-0A61-C7E7-A936-0EABFFC8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27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596"/>
            <a:lum/>
          </a:blip>
          <a:srcRect/>
          <a:stretch>
            <a:fillRect t="-50000" r="-58000" b="-1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041172-4DE4-BE31-06AD-25536EB5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D03B0-1C3C-EE5A-7DFA-ACAF096F1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AAD4F-5F19-EB1E-F0AF-482C36B96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66EC95-D695-DB43-AC5F-B45D00E98C87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DCE-DD62-D587-BC77-62ECABE35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8D50-8109-6240-2BEA-C5223664B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DC5BCC-F086-6544-8E60-D06BC434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2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904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71B8-9FF8-CE8C-9FD6-A15C9F883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9621" y="-787400"/>
            <a:ext cx="9144000" cy="2387600"/>
          </a:xfrm>
        </p:spPr>
        <p:txBody>
          <a:bodyPr/>
          <a:lstStyle/>
          <a:p>
            <a:r>
              <a:rPr lang="en-US" b="1" dirty="0"/>
              <a:t>Introduction to Microwaves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430B8-D4B7-790E-67DF-94B91F255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56611"/>
            <a:ext cx="9144000" cy="3501189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Buddy Morgan WB4OMG</a:t>
            </a:r>
          </a:p>
          <a:p>
            <a:pPr algn="l"/>
            <a:r>
              <a:rPr lang="en-US" sz="4400"/>
              <a:t>TS WCF, </a:t>
            </a:r>
            <a:r>
              <a:rPr lang="en-US" sz="4400" dirty="0"/>
              <a:t>since Day One</a:t>
            </a:r>
          </a:p>
          <a:p>
            <a:pPr algn="l"/>
            <a:r>
              <a:rPr lang="en-US" sz="4400" dirty="0"/>
              <a:t>Lakeland, FL </a:t>
            </a:r>
          </a:p>
          <a:p>
            <a:pPr algn="l"/>
            <a:r>
              <a:rPr lang="en-US" sz="4400" dirty="0" err="1"/>
              <a:t>beamar@aol.com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74629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6936-505F-6C3D-ED8E-BB20AEF79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84" y="-682374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/>
              <a:t>Introduction to Microwaves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0DFBB-B83A-583F-30B3-48805DADF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96711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Let’s talk about some of the bands</a:t>
            </a:r>
          </a:p>
        </p:txBody>
      </p:sp>
    </p:spTree>
    <p:extLst>
      <p:ext uri="{BB962C8B-B14F-4D97-AF65-F5344CB8AC3E}">
        <p14:creationId xmlns:p14="http://schemas.microsoft.com/office/powerpoint/2010/main" val="158726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52A4D-27C6-CEC8-7C55-517C70C87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9E0D7-F77F-664C-65EF-30B198CD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902 MHz (33 cm)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4FA14-509E-4328-4839-06CB530CB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repeater type operation, 902 is very similar to 70 cm.</a:t>
            </a:r>
          </a:p>
          <a:p>
            <a:r>
              <a:rPr lang="en-US" dirty="0"/>
              <a:t>For weak signal work, contacts are a little more difficult, than the lower bands – losses in the Troposphere are higher.</a:t>
            </a:r>
          </a:p>
          <a:p>
            <a:r>
              <a:rPr lang="en-US" dirty="0"/>
              <a:t>Obstructions are more of an obstruction – your antenna needs above the trees and other local obstructions.</a:t>
            </a:r>
          </a:p>
          <a:p>
            <a:r>
              <a:rPr lang="en-US" dirty="0"/>
              <a:t>Feedline loss is high – LMR 400 has ~4 </a:t>
            </a:r>
            <a:r>
              <a:rPr lang="en-US" dirty="0" err="1"/>
              <a:t>db</a:t>
            </a:r>
            <a:r>
              <a:rPr lang="en-US" dirty="0"/>
              <a:t>/100 feet of loss</a:t>
            </a:r>
          </a:p>
          <a:p>
            <a:r>
              <a:rPr lang="en-US" dirty="0"/>
              <a:t>Interference, from non Amateur stations is a huge problem.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81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1A58-3434-FA87-1C4B-C40A289B3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A9F89-2B7A-717E-F8AE-8A27E988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902 MHz (33 cm)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0C26A-0895-0219-9060-405215F22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Radios for weak signal work are not available for 900 </a:t>
            </a:r>
            <a:r>
              <a:rPr lang="en-US" dirty="0" err="1"/>
              <a:t>MHz.</a:t>
            </a:r>
            <a:endParaRPr lang="en-US" dirty="0"/>
          </a:p>
          <a:p>
            <a:r>
              <a:rPr lang="en-US" dirty="0"/>
              <a:t>You will need a Transverter.</a:t>
            </a:r>
          </a:p>
          <a:p>
            <a:r>
              <a:rPr lang="en-US" dirty="0"/>
              <a:t>The usual IF, for a Transverter is 144 </a:t>
            </a:r>
            <a:r>
              <a:rPr lang="en-US" dirty="0" err="1"/>
              <a:t>MHz.</a:t>
            </a:r>
            <a:r>
              <a:rPr lang="en-US" dirty="0"/>
              <a:t> An IC 705 makes a great IF radio.</a:t>
            </a:r>
          </a:p>
          <a:p>
            <a:r>
              <a:rPr lang="en-US" dirty="0"/>
              <a:t>Commercial Power Amplifiers and </a:t>
            </a:r>
            <a:r>
              <a:rPr lang="en-US" dirty="0" err="1"/>
              <a:t>Yagis</a:t>
            </a:r>
            <a:r>
              <a:rPr lang="en-US" dirty="0"/>
              <a:t> are available, at reasonable prices.</a:t>
            </a:r>
          </a:p>
          <a:p>
            <a:r>
              <a:rPr lang="en-US" dirty="0"/>
              <a:t>Loop </a:t>
            </a:r>
            <a:r>
              <a:rPr lang="en-US" dirty="0" err="1"/>
              <a:t>Yagis</a:t>
            </a:r>
            <a:r>
              <a:rPr lang="en-US" dirty="0"/>
              <a:t> work better than Linear </a:t>
            </a:r>
            <a:r>
              <a:rPr lang="en-US" dirty="0" err="1"/>
              <a:t>Yagis</a:t>
            </a:r>
            <a:r>
              <a:rPr lang="en-US" dirty="0"/>
              <a:t>  </a:t>
            </a:r>
          </a:p>
          <a:p>
            <a:r>
              <a:rPr lang="en-US" dirty="0"/>
              <a:t>Not a very active band.</a:t>
            </a:r>
          </a:p>
          <a:p>
            <a:r>
              <a:rPr lang="en-US" dirty="0"/>
              <a:t>The SSB/CW Calling Frequency is 902.1 </a:t>
            </a:r>
            <a:r>
              <a:rPr lang="en-US" dirty="0" err="1"/>
              <a:t>MHz.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43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514600"/>
            <a:ext cx="2438400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5657" y="500617"/>
            <a:ext cx="500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Loop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Yagi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6088" y="5757104"/>
            <a:ext cx="588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 courtesy of Directive Systems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C8CB3-382C-9B7F-63F5-D5DAE1407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DEB1F-74BA-63EE-2D94-3EF0136E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1296 MHz (23 cm)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679EF-D7FE-98F2-3162-7C215F0C3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Very little non-Amateur interference.</a:t>
            </a:r>
          </a:p>
          <a:p>
            <a:r>
              <a:rPr lang="en-US" dirty="0"/>
              <a:t>An IC 9700 or an IC 905 will get you on 1296, with 10 watts.</a:t>
            </a:r>
          </a:p>
          <a:p>
            <a:r>
              <a:rPr lang="en-US" dirty="0"/>
              <a:t>Or you can use a Transverter.</a:t>
            </a:r>
          </a:p>
          <a:p>
            <a:r>
              <a:rPr lang="en-US" dirty="0"/>
              <a:t>Not quite as active as 432.</a:t>
            </a:r>
          </a:p>
          <a:p>
            <a:r>
              <a:rPr lang="en-US" dirty="0"/>
              <a:t>Loop </a:t>
            </a:r>
            <a:r>
              <a:rPr lang="en-US" dirty="0" err="1"/>
              <a:t>Yagis</a:t>
            </a:r>
            <a:r>
              <a:rPr lang="en-US" dirty="0"/>
              <a:t> work a lot better than Linear </a:t>
            </a:r>
            <a:r>
              <a:rPr lang="en-US" dirty="0" err="1"/>
              <a:t>Yagis</a:t>
            </a:r>
            <a:r>
              <a:rPr lang="en-US" dirty="0"/>
              <a:t>.</a:t>
            </a:r>
          </a:p>
          <a:p>
            <a:r>
              <a:rPr lang="en-US" dirty="0"/>
              <a:t>Broadband dishes are available and work OK.</a:t>
            </a:r>
          </a:p>
          <a:p>
            <a:r>
              <a:rPr lang="en-US" dirty="0"/>
              <a:t>D Star DV, D Star DD and FM work well.</a:t>
            </a:r>
          </a:p>
          <a:p>
            <a:r>
              <a:rPr lang="en-US" dirty="0"/>
              <a:t>800 Mile contacts are pretty common, during periods of Tropospheric enhancement.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673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96BCB-5D04-94C4-790E-6742ED3D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DE96-A27A-CF2E-23C9-C6A0DFA1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1296 MHz (23 cm)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3D46A-0C76-43C9-3B5E-3882A9E46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GPS frequency stabilization is a very good idea.</a:t>
            </a:r>
          </a:p>
          <a:p>
            <a:r>
              <a:rPr lang="en-US" dirty="0"/>
              <a:t>With Loop Yagi above the trees, you can work around the peninsula of Florida pretty well</a:t>
            </a:r>
          </a:p>
          <a:p>
            <a:r>
              <a:rPr lang="en-US" dirty="0"/>
              <a:t>Use 1 5/8” </a:t>
            </a:r>
            <a:r>
              <a:rPr lang="en-US" dirty="0" err="1"/>
              <a:t>Heliax</a:t>
            </a:r>
            <a:r>
              <a:rPr lang="en-US" dirty="0"/>
              <a:t>, if you can</a:t>
            </a:r>
          </a:p>
          <a:p>
            <a:r>
              <a:rPr lang="en-US" dirty="0"/>
              <a:t>Power is expensive</a:t>
            </a:r>
          </a:p>
          <a:p>
            <a:r>
              <a:rPr lang="en-US" dirty="0"/>
              <a:t>This is the easiest band for EME</a:t>
            </a:r>
          </a:p>
          <a:p>
            <a:r>
              <a:rPr lang="en-US" dirty="0"/>
              <a:t>1296.1 is the SSB/CW Calling Frequency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50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41EC5-0AE2-484D-3A06-6E1A064C8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2CCD-D6A9-D63C-30E9-BC29383C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2304 (13 cm)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6BA6-B6CA-E959-26C2-2687CAC9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Lots of interference</a:t>
            </a:r>
          </a:p>
          <a:p>
            <a:r>
              <a:rPr lang="en-US" dirty="0"/>
              <a:t>A IC 905 or a Transverter are the two ways to get on 2304</a:t>
            </a:r>
          </a:p>
          <a:p>
            <a:r>
              <a:rPr lang="en-US" dirty="0"/>
              <a:t>Loop </a:t>
            </a:r>
            <a:r>
              <a:rPr lang="en-US" dirty="0" err="1"/>
              <a:t>Yagis</a:t>
            </a:r>
            <a:r>
              <a:rPr lang="en-US" dirty="0"/>
              <a:t> are the best antennas</a:t>
            </a:r>
          </a:p>
          <a:p>
            <a:r>
              <a:rPr lang="en-US" dirty="0"/>
              <a:t>A lot less activity than 1296</a:t>
            </a:r>
          </a:p>
          <a:p>
            <a:r>
              <a:rPr lang="en-US" dirty="0"/>
              <a:t>You are not going to talk as far as on 1296</a:t>
            </a:r>
          </a:p>
          <a:p>
            <a:r>
              <a:rPr lang="en-US" dirty="0"/>
              <a:t>SSB mobile is highly distorted, due to multipathing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49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F0B18-4ABA-4631-E217-7C6A79FFC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4B6C4-D3E3-5783-8543-F0FCEFB6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2304 (13 cm) continued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B3416-C266-F2EB-FCF7-73BD95839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 Star DV, D Star DD and FM work well</a:t>
            </a:r>
          </a:p>
          <a:p>
            <a:r>
              <a:rPr lang="en-US" dirty="0"/>
              <a:t>My wife and I use 2305.0 FM Simplex as a mobile to base Chit Chat Channel</a:t>
            </a:r>
          </a:p>
          <a:p>
            <a:r>
              <a:rPr lang="en-US" dirty="0"/>
              <a:t>2304.1 is the SSB/CW Calling Frequency</a:t>
            </a:r>
          </a:p>
          <a:p>
            <a:r>
              <a:rPr lang="en-US" dirty="0"/>
              <a:t>I  can work Jacksonville, any time I want. It takes a little enhancement for me to work K4LY, Inman, SC (EM 85)</a:t>
            </a:r>
          </a:p>
          <a:p>
            <a:r>
              <a:rPr lang="en-US" dirty="0"/>
              <a:t>We are almost certain to lose this band under “The Big Beautiful Bill”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7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925D8-EBAB-6327-A499-E9820AF43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739F0-55AD-ECAE-8B1D-213775EE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3400 MHz (9 cm)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58CB4-B1EF-E01A-A055-F77060D32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Propagation is very similar to 2304</a:t>
            </a:r>
          </a:p>
          <a:p>
            <a:r>
              <a:rPr lang="en-US" dirty="0"/>
              <a:t>Loop </a:t>
            </a:r>
            <a:r>
              <a:rPr lang="en-US" dirty="0" err="1"/>
              <a:t>Yagis</a:t>
            </a:r>
            <a:r>
              <a:rPr lang="en-US" dirty="0"/>
              <a:t> are the best antennas</a:t>
            </a:r>
          </a:p>
          <a:p>
            <a:r>
              <a:rPr lang="en-US" dirty="0"/>
              <a:t>You will need a Transverter</a:t>
            </a:r>
          </a:p>
          <a:p>
            <a:r>
              <a:rPr lang="en-US" dirty="0"/>
              <a:t>Almost no activity</a:t>
            </a:r>
          </a:p>
          <a:p>
            <a:r>
              <a:rPr lang="en-US" dirty="0"/>
              <a:t>We are almost certain to lose this band under “The Big Beautiful Bill”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60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93964-2F5E-898C-F033-52694CFC6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1092-37F7-2E6A-5326-4C519E7BE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5760 (6 cm)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B9B36-9A0B-A3DF-20D1-F81A8FDC0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operate on 5760 and above takes some dedication</a:t>
            </a:r>
          </a:p>
          <a:p>
            <a:r>
              <a:rPr lang="en-US" dirty="0"/>
              <a:t>You will be using a dish antenna</a:t>
            </a:r>
          </a:p>
          <a:p>
            <a:r>
              <a:rPr lang="en-US" dirty="0"/>
              <a:t>Feedline loss is a huge problem</a:t>
            </a:r>
          </a:p>
          <a:p>
            <a:r>
              <a:rPr lang="en-US" dirty="0"/>
              <a:t>Waveguide is feasible</a:t>
            </a:r>
          </a:p>
          <a:p>
            <a:r>
              <a:rPr lang="en-US" dirty="0"/>
              <a:t>Interference is a huge problem</a:t>
            </a:r>
          </a:p>
          <a:p>
            <a:r>
              <a:rPr lang="en-US" dirty="0"/>
              <a:t>Rain Scatter contacts are pretty common, during Thunderstorm Season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84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8DDB8-F324-52C6-D5C5-EF4E0713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 to Microwaves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6FE44-5E02-AC76-560B-62F523361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will primarily be talking about Weak Signal applications for the microwave Bands</a:t>
            </a:r>
          </a:p>
          <a:p>
            <a:r>
              <a:rPr lang="en-US" dirty="0"/>
              <a:t>I will only briefly mention Data transmission, Wide Band Digital Voice and FM operation</a:t>
            </a:r>
          </a:p>
          <a:p>
            <a:r>
              <a:rPr lang="en-US" dirty="0"/>
              <a:t>Weak Signal Work is using CW, SSB and Narrow Band Digital Modes (WSJT), for communications</a:t>
            </a:r>
          </a:p>
          <a:p>
            <a:r>
              <a:rPr lang="en-US" dirty="0"/>
              <a:t>Weak Signal Work is mostly Terrestrial, but includes EME and Meteor Scatter modes</a:t>
            </a:r>
          </a:p>
          <a:p>
            <a:r>
              <a:rPr lang="en-US" dirty="0"/>
              <a:t>Most of my comments will be about Terrestrial communications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684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C834A-30BC-63A3-BA9F-794562903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C706-F1C9-F203-3CFF-717FC5AA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5760 (6 cm) continued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78631-AE17-FEF0-D90C-C0E78EFCA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Contacts are much more difficult than on 2304</a:t>
            </a:r>
          </a:p>
          <a:p>
            <a:r>
              <a:rPr lang="en-US" dirty="0"/>
              <a:t>D Star DV, Star DD, FM and TV work well</a:t>
            </a:r>
          </a:p>
          <a:p>
            <a:r>
              <a:rPr lang="en-US" dirty="0"/>
              <a:t>You will need a IC 905 or a Transverter</a:t>
            </a:r>
          </a:p>
          <a:p>
            <a:r>
              <a:rPr lang="en-US" dirty="0"/>
              <a:t>I regularly make 150 mile contacts</a:t>
            </a:r>
          </a:p>
          <a:p>
            <a:r>
              <a:rPr lang="en-US" dirty="0"/>
              <a:t>K4VJ, Clermont, FL worked W5LUA. Allen, TX, (930 Miles) with about 200 </a:t>
            </a:r>
            <a:r>
              <a:rPr lang="en-US" dirty="0" err="1"/>
              <a:t>mW</a:t>
            </a:r>
            <a:r>
              <a:rPr lang="en-US" dirty="0"/>
              <a:t> into a BBQ Grill Dish</a:t>
            </a:r>
          </a:p>
          <a:p>
            <a:r>
              <a:rPr lang="en-US" dirty="0"/>
              <a:t>It is a great </a:t>
            </a:r>
            <a:r>
              <a:rPr lang="en-US" dirty="0" err="1"/>
              <a:t>Ragchew</a:t>
            </a:r>
            <a:r>
              <a:rPr lang="en-US" dirty="0"/>
              <a:t> Band</a:t>
            </a:r>
          </a:p>
          <a:p>
            <a:r>
              <a:rPr lang="en-US" dirty="0"/>
              <a:t>The SSB/CW Calling Frequency is 5760.1</a:t>
            </a:r>
          </a:p>
          <a:p>
            <a:r>
              <a:rPr lang="en-US" dirty="0"/>
              <a:t>This is another band that we are probably going to lose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12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528BA-FF9A-E95D-D799-39DE07D01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ACAB-3FBC-8048-86C8-A27AF9E8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10 GHz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C115-1FDE-941F-79F3-96C166E8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little more difficult than 5760</a:t>
            </a:r>
          </a:p>
          <a:p>
            <a:r>
              <a:rPr lang="en-US" dirty="0"/>
              <a:t>You will need a Transverter or a IC 905</a:t>
            </a:r>
          </a:p>
          <a:p>
            <a:r>
              <a:rPr lang="en-US" dirty="0"/>
              <a:t>You have to mount your radio at the dish</a:t>
            </a:r>
          </a:p>
          <a:p>
            <a:r>
              <a:rPr lang="en-US" dirty="0"/>
              <a:t>Most people operate portable</a:t>
            </a:r>
          </a:p>
          <a:p>
            <a:r>
              <a:rPr lang="en-US" dirty="0"/>
              <a:t>Trees are death on 10 GHz</a:t>
            </a:r>
          </a:p>
          <a:p>
            <a:r>
              <a:rPr lang="en-US" dirty="0"/>
              <a:t>50 mile contacts are easy</a:t>
            </a:r>
          </a:p>
          <a:p>
            <a:r>
              <a:rPr lang="en-US" dirty="0"/>
              <a:t>The Terrestrial DX record is 1000 Miles</a:t>
            </a:r>
          </a:p>
          <a:p>
            <a:r>
              <a:rPr lang="en-US" dirty="0"/>
              <a:t>The SSB/CW Calling Frequency is 10368.1</a:t>
            </a:r>
          </a:p>
          <a:p>
            <a:r>
              <a:rPr lang="en-US" dirty="0"/>
              <a:t>There are 10 GHz D Star repeaters in Japan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70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73CD0-F42C-DB3D-E6C5-D26F34D39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4AF77-5F03-8028-F492-10DFE034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24 GHz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C855A-F988-E05B-7608-79023F195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Considerably more difficult than 10 GHz</a:t>
            </a:r>
          </a:p>
          <a:p>
            <a:r>
              <a:rPr lang="en-US" dirty="0"/>
              <a:t>Very little, if any activity, in Florida</a:t>
            </a:r>
          </a:p>
          <a:p>
            <a:r>
              <a:rPr lang="en-US" dirty="0"/>
              <a:t>The Terrestrial DX record is 337 miles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86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C86C6-AB14-B82C-CCED-B2DD93943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78C2-BF9D-6C59-DF43-A665339C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47 GHz &amp; 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D798C-CA45-8C22-3605-60632BAD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activity in Florida</a:t>
            </a:r>
          </a:p>
          <a:p>
            <a:r>
              <a:rPr lang="en-US" dirty="0"/>
              <a:t>Line of Sight plus a little (sometimes)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67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DACE-4D4C-9FAC-03B8-19CF885AA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87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/>
              <a:t>Introduction to Microwaves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D891E-EABE-5762-3610-AC4464D627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On the bands, 902 and above, almost all of the activity is WSJT Q65 Mode</a:t>
            </a:r>
          </a:p>
        </p:txBody>
      </p:sp>
    </p:spTree>
    <p:extLst>
      <p:ext uri="{BB962C8B-B14F-4D97-AF65-F5344CB8AC3E}">
        <p14:creationId xmlns:p14="http://schemas.microsoft.com/office/powerpoint/2010/main" val="3706815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FBB0D-22AA-AE9B-D7FC-B955DA85B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AFB3-6443-67B1-258B-840AA56C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767" y="271849"/>
            <a:ext cx="10616515" cy="4979772"/>
          </a:xfrm>
        </p:spPr>
        <p:txBody>
          <a:bodyPr>
            <a:normAutofit/>
          </a:bodyPr>
          <a:lstStyle/>
          <a:p>
            <a:r>
              <a:rPr lang="en-US" dirty="0"/>
              <a:t>The release of Q65, in 2021, gave Terrestrial VHFers, a very sensitive and versatile mode. </a:t>
            </a:r>
            <a:br>
              <a:rPr lang="en-US" dirty="0"/>
            </a:br>
            <a:r>
              <a:rPr lang="en-US" dirty="0"/>
              <a:t>Per the Q65 Quick Start Guide, “Q65 uses 65-tone frequency-shift keying and builds on the demonstrated weak-signal strengths of QRA64.”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05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74C5-0C6B-7D45-6A52-A5D4A09D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3784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You can easily complete a contact, using Q65, with a station that you cannot hear out of the speaker or see, on the waterfall.</a:t>
            </a:r>
          </a:p>
        </p:txBody>
      </p:sp>
    </p:spTree>
    <p:extLst>
      <p:ext uri="{BB962C8B-B14F-4D97-AF65-F5344CB8AC3E}">
        <p14:creationId xmlns:p14="http://schemas.microsoft.com/office/powerpoint/2010/main" val="1936478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E646C-09B2-32C4-1447-09A3CEE78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96305-82B7-F492-4824-28D295A1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WSJTX Q65: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EE1D0-6C63-0160-CB05-3B0B65E5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Supplemented FT8</a:t>
            </a:r>
          </a:p>
          <a:p>
            <a:r>
              <a:rPr lang="en-US" dirty="0"/>
              <a:t>Takes takes up more Bandwidth than FT8</a:t>
            </a:r>
          </a:p>
          <a:p>
            <a:r>
              <a:rPr lang="en-US" dirty="0"/>
              <a:t>Doesn’t seem to be as DT tolerant as FT8</a:t>
            </a:r>
          </a:p>
          <a:p>
            <a:r>
              <a:rPr lang="en-US" dirty="0"/>
              <a:t>Not as user friendly  as FT8</a:t>
            </a:r>
          </a:p>
          <a:p>
            <a:r>
              <a:rPr lang="en-US" dirty="0"/>
              <a:t>There is usually some initial frustration, with new Q65 users.</a:t>
            </a:r>
          </a:p>
          <a:p>
            <a:r>
              <a:rPr lang="en-US" dirty="0"/>
              <a:t>Designed for a prearranged contact</a:t>
            </a:r>
          </a:p>
          <a:p>
            <a:r>
              <a:rPr lang="en-US" dirty="0"/>
              <a:t>Is not quite as social as FT8</a:t>
            </a:r>
          </a:p>
          <a:p>
            <a:r>
              <a:rPr lang="en-US" dirty="0"/>
              <a:t>The Q65-15A  frequencies are xxxx.170 MHz</a:t>
            </a:r>
          </a:p>
        </p:txBody>
      </p:sp>
    </p:spTree>
    <p:extLst>
      <p:ext uri="{BB962C8B-B14F-4D97-AF65-F5344CB8AC3E}">
        <p14:creationId xmlns:p14="http://schemas.microsoft.com/office/powerpoint/2010/main" val="3386295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3EB50-6DE0-6CB5-3012-D4F96F359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FFB21-D8CD-CFE5-6653-04B75DBD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Q65 Modes: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F736A-3D5A-F8BE-AD08-4B70E13EF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Modes are referred to as: Q65-(Time Sequence)(Mode).</a:t>
            </a:r>
          </a:p>
          <a:p>
            <a:r>
              <a:rPr lang="en-US" dirty="0"/>
              <a:t>So Mode A, with a 30 second T/R sequence would be Q65-30A</a:t>
            </a:r>
          </a:p>
          <a:p>
            <a:r>
              <a:rPr lang="en-US" dirty="0"/>
              <a:t>There are recommended Modes and sequence lengths, for various types of contacts. </a:t>
            </a:r>
          </a:p>
          <a:p>
            <a:r>
              <a:rPr lang="en-US" dirty="0"/>
              <a:t>Almost all terrestrial Q65 contacts are Mode A.</a:t>
            </a:r>
          </a:p>
          <a:p>
            <a:r>
              <a:rPr lang="en-US" dirty="0"/>
              <a:t>Use Mode C for </a:t>
            </a:r>
            <a:r>
              <a:rPr lang="en-US" dirty="0" err="1"/>
              <a:t>Rainscatter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04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05795-7682-0126-9E6B-F35C253C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8FF6D-A0F4-7D07-5219-6632BB45F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02" y="1118887"/>
            <a:ext cx="10764795" cy="425630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The Q65 screen has a few more controls than the FT8 screen. </a:t>
            </a:r>
          </a:p>
        </p:txBody>
      </p:sp>
    </p:spTree>
    <p:extLst>
      <p:ext uri="{BB962C8B-B14F-4D97-AF65-F5344CB8AC3E}">
        <p14:creationId xmlns:p14="http://schemas.microsoft.com/office/powerpoint/2010/main" val="228419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40FA8-EBEE-687D-0943-1D9324143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04D6-5F73-815D-6228-A59DF492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 to Microwaves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2C93-3271-78B1-CE1C-9A6F1B51E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past, microwaves were considered the frequencies above 3000 MHz (3GHz)</a:t>
            </a:r>
          </a:p>
          <a:p>
            <a:r>
              <a:rPr lang="en-US" dirty="0"/>
              <a:t>Now the official definition seems to be 300 MHz to 300 GHz</a:t>
            </a:r>
          </a:p>
          <a:p>
            <a:r>
              <a:rPr lang="en-US" dirty="0"/>
              <a:t>Most people - including Amateur Radio Operators - refer to microwaves as the frequencies above 432 MHz and below Infrared Light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52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6EAEA-3610-E3CE-0947-4A1DAFC2D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DF56-1359-7A67-797D-9C626874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WSJTX Q65 for Tropospheric QSOs: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0196A-966B-A6DC-34AB-EFC695C91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waterfall you will want to set to Q65 sync.</a:t>
            </a:r>
          </a:p>
          <a:p>
            <a:r>
              <a:rPr lang="en-US" dirty="0"/>
              <a:t>You also have some new controls: FTOL, Max Drift, </a:t>
            </a:r>
            <a:r>
              <a:rPr lang="en-US" dirty="0" err="1"/>
              <a:t>Submode</a:t>
            </a:r>
            <a:r>
              <a:rPr lang="en-US" dirty="0"/>
              <a:t>, SH and TR.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/>
              <a:t>Most people have a separate “configuration” set up for Q65</a:t>
            </a:r>
          </a:p>
        </p:txBody>
      </p:sp>
    </p:spTree>
    <p:extLst>
      <p:ext uri="{BB962C8B-B14F-4D97-AF65-F5344CB8AC3E}">
        <p14:creationId xmlns:p14="http://schemas.microsoft.com/office/powerpoint/2010/main" val="3823407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398FF2FD-7125-E2B6-71E1-B8212E79A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48029"/>
            <a:ext cx="12232453" cy="27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9772F-524F-3F0A-1EA4-C3934E17F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62C336-53F4-81CA-F98F-3221B261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23" y="0"/>
            <a:ext cx="9485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91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6986A-E547-8A10-EC7B-DF0B0FC11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67ED-782C-00B0-F992-B912F574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WSJTX Q65 for Tropospheric QSOs: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D332-9361-348F-24A3-7092D56F1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Five time sequences: 15, 30, 60, 120 and 300 seconds.</a:t>
            </a:r>
          </a:p>
          <a:p>
            <a:r>
              <a:rPr lang="en-US" dirty="0"/>
              <a:t>Five Modes: A, B, C, D and E.</a:t>
            </a:r>
          </a:p>
          <a:p>
            <a:r>
              <a:rPr lang="en-US" dirty="0"/>
              <a:t>Bandwidths from 433 to 1733 Hz vs a little over 50 Hz, for FT8.</a:t>
            </a:r>
          </a:p>
        </p:txBody>
      </p:sp>
    </p:spTree>
    <p:extLst>
      <p:ext uri="{BB962C8B-B14F-4D97-AF65-F5344CB8AC3E}">
        <p14:creationId xmlns:p14="http://schemas.microsoft.com/office/powerpoint/2010/main" val="790116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D7097-F671-141F-3DD7-CB4B80DC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E339-0564-ACC2-6EE5-05D2EC137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Q65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DAB33-3069-7D9A-7365-03BE51618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FTOL – Controls the width of the Green Cursor. </a:t>
            </a:r>
          </a:p>
          <a:p>
            <a:r>
              <a:rPr lang="en-US" dirty="0"/>
              <a:t>Max Drift – Leave it at Zero!</a:t>
            </a:r>
          </a:p>
          <a:p>
            <a:r>
              <a:rPr lang="en-US" dirty="0"/>
              <a:t>SH – Don’t check it.</a:t>
            </a:r>
          </a:p>
          <a:p>
            <a:r>
              <a:rPr lang="en-US" dirty="0" err="1"/>
              <a:t>Submode</a:t>
            </a:r>
            <a:r>
              <a:rPr lang="en-US" dirty="0"/>
              <a:t> – Select which Q65 mode you want to operate.</a:t>
            </a:r>
          </a:p>
          <a:p>
            <a:r>
              <a:rPr lang="en-US" dirty="0"/>
              <a:t>TR</a:t>
            </a:r>
            <a:r>
              <a:rPr lang="en-US" dirty="0">
                <a:effectLst/>
              </a:rPr>
              <a:t> – Select the time sequence you want to operate.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21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2BB6A-E610-FAAB-6FE3-5F4F6021F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C755-7170-FEDB-68F9-7B55A8516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0" y="3774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WSJTX for Microwaves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F4502-8631-DF1C-7D8B-5393B4866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3" y="201455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On The microwave bands, Q65 has proved its superiority over FT8. </a:t>
            </a:r>
          </a:p>
          <a:p>
            <a:r>
              <a:rPr lang="en-US" dirty="0"/>
              <a:t>Q65 handles all the non-Amateur Signals, very well. </a:t>
            </a:r>
          </a:p>
          <a:p>
            <a:r>
              <a:rPr lang="en-US" dirty="0"/>
              <a:t>FT8 works on 902, 1296, 2304 and 5760. But, Q65 works a lot better. </a:t>
            </a:r>
          </a:p>
          <a:p>
            <a:r>
              <a:rPr lang="en-US" dirty="0"/>
              <a:t>If you use audio frequencies of 500, 1000, 1500, 2000 and 2500 Hz, you can get Five QSOs into your Passband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81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B7870-BF60-D024-7D0E-D6ACAF647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FA76-B49F-B45E-A6DF-6CE893F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0" y="3774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WSJTX on 10 GHz: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18303-177D-B72B-897D-998D94C3B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57" y="3521677"/>
            <a:ext cx="9899821" cy="3101546"/>
          </a:xfrm>
        </p:spPr>
        <p:txBody>
          <a:bodyPr>
            <a:normAutofit/>
          </a:bodyPr>
          <a:lstStyle/>
          <a:p>
            <a:r>
              <a:rPr lang="en-US" dirty="0"/>
              <a:t>I have made contacts over a 200 foot path, using FT8.</a:t>
            </a:r>
          </a:p>
          <a:p>
            <a:r>
              <a:rPr lang="en-US" dirty="0"/>
              <a:t>Over a 30 mile path, even with strong signals, FT8 doesn’t work, at all.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89B05-13B3-7ACF-ED80-4C8F6C02D8F3}"/>
              </a:ext>
            </a:extLst>
          </p:cNvPr>
          <p:cNvSpPr txBox="1"/>
          <p:nvPr/>
        </p:nvSpPr>
        <p:spPr>
          <a:xfrm>
            <a:off x="1099751" y="2470040"/>
            <a:ext cx="10169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Two Facts</a:t>
            </a:r>
          </a:p>
        </p:txBody>
      </p:sp>
    </p:spTree>
    <p:extLst>
      <p:ext uri="{BB962C8B-B14F-4D97-AF65-F5344CB8AC3E}">
        <p14:creationId xmlns:p14="http://schemas.microsoft.com/office/powerpoint/2010/main" val="3922315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83B44-60FC-1FCA-9655-62418B94E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AD61B-8A3E-C132-B463-90550523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0" y="37748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On 10 GHz:</a:t>
            </a:r>
            <a:r>
              <a:rPr lang="en-US" sz="5400" dirty="0">
                <a:effectLst/>
              </a:rPr>
              <a:t> </a:t>
            </a:r>
            <a:r>
              <a:rPr lang="en-US" sz="5400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DD5D2-14BF-1D52-F1FD-409D67A86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341" y="2409569"/>
            <a:ext cx="10023389" cy="42754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FT8 signal doesn’t look bad on the waterfall.</a:t>
            </a:r>
          </a:p>
          <a:p>
            <a:r>
              <a:rPr lang="en-US" dirty="0"/>
              <a:t>It doesn’t sound bad, out of the speaker.</a:t>
            </a:r>
          </a:p>
          <a:p>
            <a:r>
              <a:rPr lang="en-US" dirty="0"/>
              <a:t>But, it will not decode – at least in Florida.</a:t>
            </a:r>
          </a:p>
          <a:p>
            <a:r>
              <a:rPr lang="en-US" dirty="0"/>
              <a:t>This is probably due to water vapor, which  causes multipathing, which causes frequency spreading.</a:t>
            </a:r>
          </a:p>
          <a:p>
            <a:r>
              <a:rPr lang="en-US" dirty="0"/>
              <a:t>All I know is that FT8 just does not work, for me, on 10 Gigs.</a:t>
            </a:r>
            <a:br>
              <a:rPr lang="en-US" dirty="0"/>
            </a:br>
            <a:r>
              <a:rPr lang="en-US" dirty="0"/>
              <a:t>I am told  it works in drier climates.</a:t>
            </a:r>
          </a:p>
          <a:p>
            <a:r>
              <a:rPr lang="en-US" dirty="0"/>
              <a:t>We have used Q65 mode A, B, C and D. With 15, 30 and 60 second sequences with equal results, over a 40+ mile path. </a:t>
            </a:r>
          </a:p>
          <a:p>
            <a:r>
              <a:rPr lang="en-US" dirty="0"/>
              <a:t>If you really want to be sure, use Mode C.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33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F0079-4B5C-993B-807D-B92A8286C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CCDF-D22B-1A66-54E1-792E3349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0" y="37748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WSJT Activity Night in the South East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3871B-6CD9-0517-B6D3-4E3744BAD025}"/>
              </a:ext>
            </a:extLst>
          </p:cNvPr>
          <p:cNvSpPr txBox="1"/>
          <p:nvPr/>
        </p:nvSpPr>
        <p:spPr>
          <a:xfrm>
            <a:off x="1013253" y="2458995"/>
            <a:ext cx="105155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We are on, every Monday starting on 144.174 MHz, FT8.  People get on as early as 7:00 pm, Eastern Time. I have made contacts as late as 10 pm. Most participants are in Florida, Georgia, The Carolinas and Alabama. We occasionally have  Cuban stations. Eden, ZF1EJ has made a few appearances. We go up the bands. We use Q65. </a:t>
            </a:r>
            <a:br>
              <a:rPr lang="en-US" sz="3600" dirty="0"/>
            </a:b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365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388EF-34F8-D809-CA87-FAA04AE8C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E5DA-814D-1903-C203-FAA083A3A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0" y="3774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Keep track of what is happening, in the South Eastern United States, on VHF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FEDAC-320D-E962-49F7-000D42687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768" y="1816443"/>
            <a:ext cx="9899821" cy="4473146"/>
          </a:xfrm>
        </p:spPr>
        <p:txBody>
          <a:bodyPr>
            <a:normAutofit/>
          </a:bodyPr>
          <a:lstStyle/>
          <a:p>
            <a:r>
              <a:rPr lang="en-US" dirty="0"/>
              <a:t>We have an e mail reflector </a:t>
            </a:r>
            <a:r>
              <a:rPr lang="en-US" dirty="0" err="1"/>
              <a:t>VHFlorida</a:t>
            </a:r>
            <a:r>
              <a:rPr lang="en-US" dirty="0"/>
              <a:t>, one of the io groups.</a:t>
            </a:r>
          </a:p>
          <a:p>
            <a:r>
              <a:rPr lang="en-US" dirty="0"/>
              <a:t>We have a  chat room, provided by Jason, K4JMX https://k4jmx.com/chat/</a:t>
            </a:r>
            <a:r>
              <a:rPr lang="en-US" dirty="0" err="1"/>
              <a:t>account.php</a:t>
            </a:r>
            <a:br>
              <a:rPr lang="en-US" dirty="0"/>
            </a:br>
            <a:r>
              <a:rPr lang="en-US" dirty="0"/>
              <a:t>No password required.</a:t>
            </a:r>
          </a:p>
          <a:p>
            <a:r>
              <a:rPr lang="en-US" dirty="0"/>
              <a:t>A lot of our activity is in the mornings, starting around 6:30 am, Eastern Time.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2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3333B-53B5-B9B5-AB67-4069DB304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42282-9A5C-9713-E359-2CFA602E6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 to Microwaves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3D27A-4A5C-B55D-F9B9-9C17F96E8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common characteristic of all the Amateur Bands above 432 MHz, is that there is almost no impulse noise or static crashes</a:t>
            </a:r>
          </a:p>
          <a:p>
            <a:r>
              <a:rPr lang="en-US" dirty="0"/>
              <a:t>All these bands are shared with other services and Amateur Radio is secondary to these other services and there is interference from these services.</a:t>
            </a:r>
          </a:p>
          <a:p>
            <a:r>
              <a:rPr lang="en-US" dirty="0"/>
              <a:t>There is no known ionospheric propagation, on these bands</a:t>
            </a:r>
          </a:p>
          <a:p>
            <a:r>
              <a:rPr lang="en-US" dirty="0"/>
              <a:t>GPS frequency stabilization is highly desirable and gets even more desirable as you go higher in frequency</a:t>
            </a:r>
          </a:p>
          <a:p>
            <a:r>
              <a:rPr lang="en-US" dirty="0"/>
              <a:t>You can’t talk very far on these bands – right?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13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6003D-BA9B-3E58-87E7-02D6FC1C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6495" cy="4555791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Introduction to Microwaves</a:t>
            </a:r>
            <a:br>
              <a:rPr lang="en-US" sz="7200" b="1" dirty="0"/>
            </a:br>
            <a:br>
              <a:rPr lang="en-US" sz="7200" b="1" dirty="0"/>
            </a:br>
            <a:r>
              <a:rPr lang="en-US" sz="4000" b="1" dirty="0"/>
              <a:t>Buddy Morgan WB4OMG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7377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2C8BC-6555-4776-CEEC-870DBD89D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6D18-D8B8-7673-ABC6-227F50D69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 to Microwaves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809B6-7256-8486-46F0-CB6E3240C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common characteristic of all the Amateur Bands above 432 MHz, is that there is almost no impulse noise or static crashes</a:t>
            </a:r>
          </a:p>
          <a:p>
            <a:r>
              <a:rPr lang="en-US" dirty="0"/>
              <a:t>All these bands are shared with other services and Amateur Radio is secondary to these other services and there is interference from these services.</a:t>
            </a:r>
          </a:p>
          <a:p>
            <a:r>
              <a:rPr lang="en-US" dirty="0"/>
              <a:t>There is no known ionospheric propagation, on these bands</a:t>
            </a:r>
          </a:p>
          <a:p>
            <a:r>
              <a:rPr lang="en-US" dirty="0"/>
              <a:t>GPS frequency stabilization is highly desirable and gets even more desirable as you go higher in frequency</a:t>
            </a:r>
          </a:p>
          <a:p>
            <a:r>
              <a:rPr lang="en-US" dirty="0"/>
              <a:t>You can’t talk very far on these bands – right?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3A6E-D8B9-B1EF-D1A8-C79E2F4D2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670342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/>
              <a:t>Introduction to Microwaves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0F386-CBA8-ABD0-1668-BC000B802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715" y="2459038"/>
            <a:ext cx="9144000" cy="1655762"/>
          </a:xfrm>
        </p:spPr>
        <p:txBody>
          <a:bodyPr>
            <a:normAutofit fontScale="25000" lnSpcReduction="20000"/>
          </a:bodyPr>
          <a:lstStyle/>
          <a:p>
            <a:r>
              <a:rPr lang="en-US" sz="16000" dirty="0"/>
              <a:t>Everybody Knows:</a:t>
            </a:r>
            <a:br>
              <a:rPr lang="en-US" sz="16000" dirty="0"/>
            </a:br>
            <a:r>
              <a:rPr lang="en-US" sz="16000" dirty="0"/>
              <a:t>With distance d in meters and frequency f in Hz, Free Space Path Loss increases 20 dB per decade of frequency (i.e., 6 dB per doubling of f), all else equal.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21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FC527-9F21-329D-DB03-3C53D4E5D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C5E2-C9AC-B931-11B8-7E397A3E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 to Microwaves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65EF5-2CBD-676E-5934-3EA0A0F06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statement on the previous slide is misleading</a:t>
            </a:r>
          </a:p>
          <a:p>
            <a:r>
              <a:rPr lang="en-US" dirty="0"/>
              <a:t>It takes into account the changing size of an Isotropic Antenna, with frequency</a:t>
            </a:r>
          </a:p>
          <a:p>
            <a:r>
              <a:rPr lang="en-US" dirty="0"/>
              <a:t>If the Antenna physical size stays the same, with increasing frequency, then the signal is not attenuated </a:t>
            </a:r>
          </a:p>
          <a:p>
            <a:r>
              <a:rPr lang="en-US" dirty="0"/>
              <a:t>That’s why 440 MHz repeaters work about as well as Two 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44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D371BB5-4A4C-0148-AFB0-59F9E55E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71" y="388587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4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1721D-C780-2662-0B82-2F3A8580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 to Microwaves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3CF20-4734-D6C6-9C51-49FF3A8CE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called the Inverse Square Law</a:t>
            </a:r>
          </a:p>
          <a:p>
            <a:r>
              <a:rPr lang="en-US" dirty="0"/>
              <a:t>Please note that the equation on the previous slide does not include a frequency term</a:t>
            </a:r>
          </a:p>
          <a:p>
            <a:r>
              <a:rPr lang="en-US" dirty="0"/>
              <a:t>First noticed by Sir Issac Newton back in 1785</a:t>
            </a:r>
          </a:p>
          <a:p>
            <a:r>
              <a:rPr lang="en-US" dirty="0"/>
              <a:t>A physical law established by God, at the Beginning of Time</a:t>
            </a:r>
          </a:p>
          <a:p>
            <a:r>
              <a:rPr lang="en-US" dirty="0"/>
              <a:t>There are other losses, that do increase with frequency</a:t>
            </a:r>
          </a:p>
          <a:p>
            <a:r>
              <a:rPr lang="en-US" dirty="0"/>
              <a:t>But, the Free Space Path Loss does not</a:t>
            </a:r>
          </a:p>
        </p:txBody>
      </p:sp>
    </p:spTree>
    <p:extLst>
      <p:ext uri="{BB962C8B-B14F-4D97-AF65-F5344CB8AC3E}">
        <p14:creationId xmlns:p14="http://schemas.microsoft.com/office/powerpoint/2010/main" val="2916260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2025</Words>
  <Application>Microsoft Macintosh PowerPoint</Application>
  <PresentationFormat>Widescreen</PresentationFormat>
  <Paragraphs>193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Aptos</vt:lpstr>
      <vt:lpstr>Aptos Display</vt:lpstr>
      <vt:lpstr>Arial</vt:lpstr>
      <vt:lpstr>Office Theme</vt:lpstr>
      <vt:lpstr>Introduction to Microwaves</vt:lpstr>
      <vt:lpstr>Introduction to Microwaves</vt:lpstr>
      <vt:lpstr>Introduction to Microwaves</vt:lpstr>
      <vt:lpstr>Introduction to Microwaves</vt:lpstr>
      <vt:lpstr>Introduction to Microwaves</vt:lpstr>
      <vt:lpstr>Introduction to Microwaves</vt:lpstr>
      <vt:lpstr>Introduction to Microwaves</vt:lpstr>
      <vt:lpstr>PowerPoint Presentation</vt:lpstr>
      <vt:lpstr>Introduction to Microwaves</vt:lpstr>
      <vt:lpstr>Introduction to Microwaves</vt:lpstr>
      <vt:lpstr>902 MHz (33 cm)</vt:lpstr>
      <vt:lpstr>902 MHz (33 cm) continued</vt:lpstr>
      <vt:lpstr>PowerPoint Presentation</vt:lpstr>
      <vt:lpstr>1296 MHz (23 cm)</vt:lpstr>
      <vt:lpstr>1296 MHz (23 cm) continued</vt:lpstr>
      <vt:lpstr>2304 (13 cm) </vt:lpstr>
      <vt:lpstr>2304 (13 cm) continued  </vt:lpstr>
      <vt:lpstr>3400 MHz (9 cm) </vt:lpstr>
      <vt:lpstr>5760 (6 cm) </vt:lpstr>
      <vt:lpstr>5760 (6 cm) continued </vt:lpstr>
      <vt:lpstr>10 GHz </vt:lpstr>
      <vt:lpstr>24 GHz </vt:lpstr>
      <vt:lpstr>47 GHz &amp; up</vt:lpstr>
      <vt:lpstr>Introduction to Microwaves</vt:lpstr>
      <vt:lpstr>The release of Q65, in 2021, gave Terrestrial VHFers, a very sensitive and versatile mode.  Per the Q65 Quick Start Guide, “Q65 uses 65-tone frequency-shift keying and builds on the demonstrated weak-signal strengths of QRA64.” </vt:lpstr>
      <vt:lpstr>You can easily complete a contact, using Q65, with a station that you cannot hear out of the speaker or see, on the waterfall.</vt:lpstr>
      <vt:lpstr>WSJTX Q65:</vt:lpstr>
      <vt:lpstr>Q65 Modes:</vt:lpstr>
      <vt:lpstr>The Q65 screen has a few more controls than the FT8 screen. </vt:lpstr>
      <vt:lpstr>WSJTX Q65 for Tropospheric QSOs:</vt:lpstr>
      <vt:lpstr>PowerPoint Presentation</vt:lpstr>
      <vt:lpstr>PowerPoint Presentation</vt:lpstr>
      <vt:lpstr>WSJTX Q65 for Tropospheric QSOs:</vt:lpstr>
      <vt:lpstr>Q65 Controls</vt:lpstr>
      <vt:lpstr>WSJTX for Microwaves</vt:lpstr>
      <vt:lpstr>WSJTX on 10 GHz:</vt:lpstr>
      <vt:lpstr>On 10 GHz: :</vt:lpstr>
      <vt:lpstr>WSJT Activity Night in the South East</vt:lpstr>
      <vt:lpstr>Keep track of what is happening, in the South Eastern United States, on VHF</vt:lpstr>
      <vt:lpstr>Introduction to Microwaves  Buddy Morgan WB4OMG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Morgan</dc:creator>
  <cp:lastModifiedBy>Lydia Morgan</cp:lastModifiedBy>
  <cp:revision>24</cp:revision>
  <dcterms:created xsi:type="dcterms:W3CDTF">2026-02-16T20:18:00Z</dcterms:created>
  <dcterms:modified xsi:type="dcterms:W3CDTF">2026-02-21T22:45:00Z</dcterms:modified>
</cp:coreProperties>
</file>