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304" r:id="rId5"/>
    <p:sldId id="261" r:id="rId6"/>
    <p:sldId id="306" r:id="rId7"/>
    <p:sldId id="264" r:id="rId8"/>
    <p:sldId id="263" r:id="rId9"/>
    <p:sldId id="305" r:id="rId10"/>
    <p:sldId id="295" r:id="rId11"/>
    <p:sldId id="296" r:id="rId12"/>
    <p:sldId id="297" r:id="rId13"/>
    <p:sldId id="307" r:id="rId14"/>
    <p:sldId id="303" r:id="rId15"/>
    <p:sldId id="266" r:id="rId16"/>
    <p:sldId id="267" r:id="rId17"/>
    <p:sldId id="294" r:id="rId18"/>
    <p:sldId id="302" r:id="rId19"/>
    <p:sldId id="308" r:id="rId20"/>
    <p:sldId id="300" r:id="rId21"/>
    <p:sldId id="30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NXDN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FUTURE IS </a:t>
            </a:r>
            <a:r>
              <a:rPr lang="en-US" sz="2400" b="1" i="1" dirty="0"/>
              <a:t>NOW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3424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END USER RADIOS</a:t>
            </a:r>
          </a:p>
        </p:txBody>
      </p:sp>
    </p:spTree>
    <p:extLst>
      <p:ext uri="{BB962C8B-B14F-4D97-AF65-F5344CB8AC3E}">
        <p14:creationId xmlns:p14="http://schemas.microsoft.com/office/powerpoint/2010/main" val="446731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595" y="587829"/>
            <a:ext cx="3553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BASIC Models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7" t="38285" r="38509" b="4762"/>
          <a:stretch/>
        </p:blipFill>
        <p:spPr>
          <a:xfrm>
            <a:off x="640081" y="1815736"/>
            <a:ext cx="1502229" cy="3905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310" y="3171543"/>
            <a:ext cx="2547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128 Memory 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 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 CH Display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5-2-1 Watts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Conventional / Voting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 Char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Inc. Rapid Charger</a:t>
            </a:r>
          </a:p>
        </p:txBody>
      </p:sp>
      <p:sp>
        <p:nvSpPr>
          <p:cNvPr id="7" name="AutoShape 2" descr="https://www.icomamerica.com/uploads/lineup/products/IC-F5130D/20221109164419_2860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t="34667" r="12222" b="34666"/>
          <a:stretch/>
        </p:blipFill>
        <p:spPr>
          <a:xfrm>
            <a:off x="7850776" y="3904527"/>
            <a:ext cx="3845884" cy="15557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03519" y="3171543"/>
            <a:ext cx="2547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128 Memory 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 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 CH Display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45-5-5 Watts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Conventional / Voting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 Char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Inc. Rapid Charger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20690" y="2379069"/>
            <a:ext cx="1998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F2100DS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1899" y="2340546"/>
            <a:ext cx="1619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F6130D / OPC2078</a:t>
            </a:r>
          </a:p>
        </p:txBody>
      </p:sp>
    </p:spTree>
    <p:extLst>
      <p:ext uri="{BB962C8B-B14F-4D97-AF65-F5344CB8AC3E}">
        <p14:creationId xmlns:p14="http://schemas.microsoft.com/office/powerpoint/2010/main" val="3713084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8537" y="561703"/>
            <a:ext cx="4075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ADVANCED Models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0343" y="1423852"/>
            <a:ext cx="2286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F4400 DS/DT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7223" y="1881052"/>
            <a:ext cx="1384662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F6400D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5510" y="2181497"/>
            <a:ext cx="29260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1024 Memory 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Color LCD Display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GPS Receiver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Bluetooth Audio/Data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USB Micro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 to 32 GB </a:t>
            </a:r>
            <a:r>
              <a:rPr lang="en-US" dirty="0" err="1"/>
              <a:t>sdRAM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Custom Announcements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 Char Messaging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1" b="15264"/>
          <a:stretch/>
        </p:blipFill>
        <p:spPr>
          <a:xfrm>
            <a:off x="8174083" y="2416630"/>
            <a:ext cx="3530237" cy="2442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11" y="1881052"/>
            <a:ext cx="3203666" cy="32036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15738" y="5084718"/>
            <a:ext cx="1959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5-2-1 Watts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54589" y="5053261"/>
            <a:ext cx="2312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45-25-5 Watts</a:t>
            </a:r>
          </a:p>
        </p:txBody>
      </p:sp>
    </p:spTree>
    <p:extLst>
      <p:ext uri="{BB962C8B-B14F-4D97-AF65-F5344CB8AC3E}">
        <p14:creationId xmlns:p14="http://schemas.microsoft.com/office/powerpoint/2010/main" val="40901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4C31DA-BDBD-75FD-366F-8A2A62021B16}"/>
              </a:ext>
            </a:extLst>
          </p:cNvPr>
          <p:cNvSpPr txBox="1"/>
          <p:nvPr/>
        </p:nvSpPr>
        <p:spPr>
          <a:xfrm>
            <a:off x="3821373" y="573206"/>
            <a:ext cx="58275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OTHER NXDN RADIOS</a:t>
            </a:r>
          </a:p>
          <a:p>
            <a:pPr algn="ctr"/>
            <a:r>
              <a:rPr lang="en-US" dirty="0"/>
              <a:t>(Conventional Voice Only)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37569C-9640-9B91-8A68-B8C54273BF8D}"/>
              </a:ext>
            </a:extLst>
          </p:cNvPr>
          <p:cNvSpPr txBox="1"/>
          <p:nvPr/>
        </p:nvSpPr>
        <p:spPr>
          <a:xfrm>
            <a:off x="4326339" y="2374710"/>
            <a:ext cx="55546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JVC-Kenwood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err="1"/>
              <a:t>Alinco</a:t>
            </a:r>
            <a:r>
              <a:rPr lang="en-US" sz="3600" b="1" dirty="0"/>
              <a:t> (Receiver only)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err="1"/>
              <a:t>Anytone</a:t>
            </a:r>
            <a:r>
              <a:rPr lang="en-US" sz="3600" b="1" dirty="0"/>
              <a:t> (and OEMs)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BTECH (and OEMs)</a:t>
            </a:r>
          </a:p>
        </p:txBody>
      </p:sp>
    </p:spTree>
    <p:extLst>
      <p:ext uri="{BB962C8B-B14F-4D97-AF65-F5344CB8AC3E}">
        <p14:creationId xmlns:p14="http://schemas.microsoft.com/office/powerpoint/2010/main" val="2777096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NXDN Programming &amp; features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87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274" t="4732" r="9063" b="32946"/>
          <a:stretch/>
        </p:blipFill>
        <p:spPr>
          <a:xfrm>
            <a:off x="-1" y="0"/>
            <a:ext cx="8266469" cy="4908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65777" y="551329"/>
            <a:ext cx="321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LOCKOUT</a:t>
            </a:r>
            <a:r>
              <a:rPr lang="en-US" sz="2800" dirty="0"/>
              <a:t> FIELD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65777" y="1385047"/>
            <a:ext cx="35365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Set to BUSY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Prevents Transmitting When a RF Carrier it Detected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Prevents Doubling with Other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Instills Some Patience</a:t>
            </a:r>
          </a:p>
        </p:txBody>
      </p:sp>
    </p:spTree>
    <p:extLst>
      <p:ext uri="{BB962C8B-B14F-4D97-AF65-F5344CB8AC3E}">
        <p14:creationId xmlns:p14="http://schemas.microsoft.com/office/powerpoint/2010/main" val="3265828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115" t="4018" r="8803" b="43661"/>
          <a:stretch/>
        </p:blipFill>
        <p:spPr>
          <a:xfrm>
            <a:off x="0" y="0"/>
            <a:ext cx="9248503" cy="382741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341326" y="1058091"/>
            <a:ext cx="1031965" cy="232518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453489" y="393895"/>
            <a:ext cx="241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RX Group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53489" y="1392702"/>
            <a:ext cx="23071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Turn</a:t>
            </a:r>
            <a:r>
              <a:rPr lang="en-US" sz="2800" b="1" dirty="0"/>
              <a:t> ON </a:t>
            </a:r>
            <a:r>
              <a:rPr lang="en-US" sz="2800" dirty="0"/>
              <a:t>to enable </a:t>
            </a:r>
            <a:r>
              <a:rPr lang="en-US" sz="2800" b="1" dirty="0"/>
              <a:t>Talkgroup Scanning</a:t>
            </a:r>
            <a:r>
              <a:rPr lang="en-US" sz="2800" dirty="0"/>
              <a:t> when</a:t>
            </a:r>
          </a:p>
          <a:p>
            <a:r>
              <a:rPr lang="en-US" sz="2800" dirty="0"/>
              <a:t>SQL Type is </a:t>
            </a:r>
            <a:r>
              <a:rPr lang="en-US" sz="2800" b="1" dirty="0"/>
              <a:t>SEL</a:t>
            </a:r>
          </a:p>
        </p:txBody>
      </p:sp>
    </p:spTree>
    <p:extLst>
      <p:ext uri="{BB962C8B-B14F-4D97-AF65-F5344CB8AC3E}">
        <p14:creationId xmlns:p14="http://schemas.microsoft.com/office/powerpoint/2010/main" val="4112999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115" t="4018" r="8803" b="43661"/>
          <a:stretch/>
        </p:blipFill>
        <p:spPr>
          <a:xfrm>
            <a:off x="0" y="0"/>
            <a:ext cx="9248503" cy="382741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341326" y="1058091"/>
            <a:ext cx="1031965" cy="232518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453489" y="393895"/>
            <a:ext cx="241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RX Group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53489" y="1392702"/>
            <a:ext cx="23071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Turn</a:t>
            </a:r>
            <a:r>
              <a:rPr lang="en-US" sz="2800" b="1" dirty="0"/>
              <a:t> ON </a:t>
            </a:r>
            <a:r>
              <a:rPr lang="en-US" sz="2800" dirty="0"/>
              <a:t>to enable </a:t>
            </a:r>
            <a:r>
              <a:rPr lang="en-US" sz="2800" b="1" dirty="0"/>
              <a:t>Talkgroup Scanning</a:t>
            </a:r>
            <a:r>
              <a:rPr lang="en-US" sz="2800" dirty="0"/>
              <a:t> when</a:t>
            </a:r>
          </a:p>
          <a:p>
            <a:r>
              <a:rPr lang="en-US" sz="2800" dirty="0"/>
              <a:t>SQL Type is </a:t>
            </a:r>
            <a:r>
              <a:rPr lang="en-US" sz="2800" b="1" dirty="0"/>
              <a:t>SEL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1901" t="22054" r="29988" b="28125"/>
          <a:stretch/>
        </p:blipFill>
        <p:spPr>
          <a:xfrm>
            <a:off x="3161212" y="1058091"/>
            <a:ext cx="3657600" cy="36445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61212" y="1058091"/>
            <a:ext cx="3657600" cy="36445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14734" y="5008098"/>
            <a:ext cx="7033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Scan up to </a:t>
            </a:r>
            <a:r>
              <a:rPr lang="en-US" sz="3200" b="1" dirty="0"/>
              <a:t>8 Talkgroups </a:t>
            </a:r>
            <a:r>
              <a:rPr lang="en-US" sz="3200" dirty="0"/>
              <a:t>Simultaneously</a:t>
            </a:r>
          </a:p>
        </p:txBody>
      </p:sp>
    </p:spTree>
    <p:extLst>
      <p:ext uri="{BB962C8B-B14F-4D97-AF65-F5344CB8AC3E}">
        <p14:creationId xmlns:p14="http://schemas.microsoft.com/office/powerpoint/2010/main" val="4260152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" t="963" r="15324"/>
          <a:stretch/>
        </p:blipFill>
        <p:spPr>
          <a:xfrm>
            <a:off x="117565" y="0"/>
            <a:ext cx="8464732" cy="49997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61120" y="404949"/>
            <a:ext cx="261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WXMsg2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10896" y="1120676"/>
            <a:ext cx="29130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Real-time Text Messaging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Station List of all Voice and Data Stations Heard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Colorized Weather Warning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Capture GPS Coordinates for Tactical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Weather Data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Supports Dynamic TG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NTS Message Form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Stored in SQLite DB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61120" y="4349931"/>
            <a:ext cx="2886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Download from NI4CE.org Digital Webpage</a:t>
            </a:r>
          </a:p>
        </p:txBody>
      </p:sp>
    </p:spTree>
    <p:extLst>
      <p:ext uri="{BB962C8B-B14F-4D97-AF65-F5344CB8AC3E}">
        <p14:creationId xmlns:p14="http://schemas.microsoft.com/office/powerpoint/2010/main" val="1738988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14BC2B-DB01-7D90-AEA3-F1AB18046CD0}"/>
              </a:ext>
            </a:extLst>
          </p:cNvPr>
          <p:cNvSpPr txBox="1"/>
          <p:nvPr/>
        </p:nvSpPr>
        <p:spPr>
          <a:xfrm>
            <a:off x="1460312" y="1998777"/>
            <a:ext cx="41352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    		LOCAL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1200		FLORIDA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1250		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1299		SKYWARN-Ruskin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14439	GPS POSITS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AFC91-BB23-CCDA-FA09-22C1BB839889}"/>
              </a:ext>
            </a:extLst>
          </p:cNvPr>
          <p:cNvSpPr txBox="1"/>
          <p:nvPr/>
        </p:nvSpPr>
        <p:spPr>
          <a:xfrm>
            <a:off x="5854889" y="1998777"/>
            <a:ext cx="57184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1201		West Central Florida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1202		North Florida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1203		South Florida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1215		C/CFLARES – Charlotte 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1220		Sarasota 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1231		Sarasota Agri-Resources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1232-1235	Special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12071	</a:t>
            </a:r>
            <a:r>
              <a:rPr lang="en-US" sz="2400" dirty="0" err="1"/>
              <a:t>LeeLinc</a:t>
            </a:r>
            <a:r>
              <a:rPr lang="en-US" sz="2400" dirty="0"/>
              <a:t> (Lee </a:t>
            </a:r>
            <a:r>
              <a:rPr lang="en-US" sz="2800" dirty="0"/>
              <a:t>Co.)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E7A9EB-F375-CB3A-490E-8D439BA7B7C9}"/>
              </a:ext>
            </a:extLst>
          </p:cNvPr>
          <p:cNvSpPr txBox="1"/>
          <p:nvPr/>
        </p:nvSpPr>
        <p:spPr>
          <a:xfrm>
            <a:off x="2320120" y="1372343"/>
            <a:ext cx="296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ALL REPEATERS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E8DDA-803A-9F42-EABC-73F1774A2B7A}"/>
              </a:ext>
            </a:extLst>
          </p:cNvPr>
          <p:cNvSpPr txBox="1"/>
          <p:nvPr/>
        </p:nvSpPr>
        <p:spPr>
          <a:xfrm>
            <a:off x="6817056" y="1317216"/>
            <a:ext cx="379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SELECTED REPEATERS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237FED-5F27-A481-4699-754DAECAA66A}"/>
              </a:ext>
            </a:extLst>
          </p:cNvPr>
          <p:cNvSpPr/>
          <p:nvPr/>
        </p:nvSpPr>
        <p:spPr>
          <a:xfrm>
            <a:off x="3698543" y="423081"/>
            <a:ext cx="5718412" cy="646331"/>
          </a:xfrm>
          <a:prstGeom prst="roundRect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086E5E-16B7-B5B4-BEE3-3353C4C44BAF}"/>
              </a:ext>
            </a:extLst>
          </p:cNvPr>
          <p:cNvSpPr txBox="1"/>
          <p:nvPr/>
        </p:nvSpPr>
        <p:spPr>
          <a:xfrm>
            <a:off x="4483288" y="361526"/>
            <a:ext cx="466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TALKGROUP IDs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D0A911-3808-5F56-F76A-EB77476E50EE}"/>
              </a:ext>
            </a:extLst>
          </p:cNvPr>
          <p:cNvSpPr/>
          <p:nvPr/>
        </p:nvSpPr>
        <p:spPr>
          <a:xfrm>
            <a:off x="1460312" y="1317215"/>
            <a:ext cx="4135270" cy="431930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8FC2651-665B-7DBB-ACC2-ED44AA32786D}"/>
              </a:ext>
            </a:extLst>
          </p:cNvPr>
          <p:cNvSpPr/>
          <p:nvPr/>
        </p:nvSpPr>
        <p:spPr>
          <a:xfrm>
            <a:off x="5732060" y="1308455"/>
            <a:ext cx="5718412" cy="420530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1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6" y="1821445"/>
            <a:ext cx="8643154" cy="1887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THE</a:t>
            </a:r>
            <a:r>
              <a:rPr lang="en-US" sz="5400" dirty="0"/>
              <a:t> NETWORK IS LARGER </a:t>
            </a:r>
            <a:r>
              <a:rPr lang="en-US" dirty="0"/>
              <a:t>and</a:t>
            </a:r>
            <a:br>
              <a:rPr lang="en-US" sz="5400" dirty="0"/>
            </a:br>
            <a:r>
              <a:rPr lang="en-US" sz="5400" dirty="0"/>
              <a:t>more robust</a:t>
            </a:r>
          </a:p>
        </p:txBody>
      </p:sp>
    </p:spTree>
    <p:extLst>
      <p:ext uri="{BB962C8B-B14F-4D97-AF65-F5344CB8AC3E}">
        <p14:creationId xmlns:p14="http://schemas.microsoft.com/office/powerpoint/2010/main" val="2376574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259874"/>
            <a:ext cx="60611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Later Today . . .</a:t>
            </a:r>
          </a:p>
        </p:txBody>
      </p:sp>
    </p:spTree>
    <p:extLst>
      <p:ext uri="{BB962C8B-B14F-4D97-AF65-F5344CB8AC3E}">
        <p14:creationId xmlns:p14="http://schemas.microsoft.com/office/powerpoint/2010/main" val="2115240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5837" y="1529914"/>
            <a:ext cx="494439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Paul Toth-NB9X</a:t>
            </a:r>
          </a:p>
          <a:p>
            <a:r>
              <a:rPr lang="en-US" sz="2400" dirty="0"/>
              <a:t>West Central Florida Group, Inc.</a:t>
            </a:r>
          </a:p>
          <a:p>
            <a:r>
              <a:rPr lang="en-US" dirty="0"/>
              <a:t>President</a:t>
            </a:r>
          </a:p>
          <a:p>
            <a:r>
              <a:rPr lang="en-US" sz="2400" dirty="0"/>
              <a:t>ARRL: WCF Section - ASM-Digital </a:t>
            </a:r>
          </a:p>
          <a:p>
            <a:pPr algn="ctr"/>
            <a:endParaRPr lang="en-US" sz="2400" dirty="0"/>
          </a:p>
          <a:p>
            <a:pPr algn="ctr"/>
            <a:r>
              <a:rPr lang="en-US" sz="3200" b="1" dirty="0"/>
              <a:t>ptoth@nb9x.us</a:t>
            </a:r>
          </a:p>
        </p:txBody>
      </p:sp>
    </p:spTree>
    <p:extLst>
      <p:ext uri="{BB962C8B-B14F-4D97-AF65-F5344CB8AC3E}">
        <p14:creationId xmlns:p14="http://schemas.microsoft.com/office/powerpoint/2010/main" val="265814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F4E2BF-0B12-6F32-7EE1-4EF2FB593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200" cy="6167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2C91DD-BA10-BBA5-C845-5035BEA8A350}"/>
              </a:ext>
            </a:extLst>
          </p:cNvPr>
          <p:cNvSpPr txBox="1"/>
          <p:nvPr/>
        </p:nvSpPr>
        <p:spPr>
          <a:xfrm>
            <a:off x="7970293" y="532263"/>
            <a:ext cx="367124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 THE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HARDEE 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ORLANDO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CITRUS CO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81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250138-B920-9C2F-8AC8-3134AA2725E8}"/>
              </a:ext>
            </a:extLst>
          </p:cNvPr>
          <p:cNvSpPr txBox="1"/>
          <p:nvPr/>
        </p:nvSpPr>
        <p:spPr>
          <a:xfrm>
            <a:off x="4176214" y="139878"/>
            <a:ext cx="38350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 Rounded MT Bold" panose="020F0704030504030204" pitchFamily="34" charset="0"/>
              </a:rPr>
              <a:t>flxNET</a:t>
            </a:r>
          </a:p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NEW 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CDB7A-92EF-51A8-E97F-80E4CD278056}"/>
              </a:ext>
            </a:extLst>
          </p:cNvPr>
          <p:cNvSpPr txBox="1"/>
          <p:nvPr/>
        </p:nvSpPr>
        <p:spPr>
          <a:xfrm>
            <a:off x="2524835" y="2088108"/>
            <a:ext cx="783381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GPS Support on TG 14439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Your POSIT on APRS.FI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DYNAMIC TALKGROUPS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/>
              <a:t>12000 – 12005 User Activated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Multi-Threaded Operation</a:t>
            </a:r>
          </a:p>
        </p:txBody>
      </p:sp>
    </p:spTree>
    <p:extLst>
      <p:ext uri="{BB962C8B-B14F-4D97-AF65-F5344CB8AC3E}">
        <p14:creationId xmlns:p14="http://schemas.microsoft.com/office/powerpoint/2010/main" val="61464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7225" y="705216"/>
            <a:ext cx="9603275" cy="6516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Rounded MT Bold" panose="020F0704030504030204" pitchFamily="34" charset="0"/>
              </a:rPr>
              <a:t>Other network improvements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47225" y="2050566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Individual Component Monitoring </a:t>
            </a:r>
          </a:p>
          <a:p>
            <a:r>
              <a:rPr lang="en-US" sz="3200" dirty="0"/>
              <a:t>Improved Uptime</a:t>
            </a:r>
          </a:p>
          <a:p>
            <a:r>
              <a:rPr lang="en-US" sz="3200" dirty="0"/>
              <a:t>Operational Dashboard and Logging</a:t>
            </a:r>
          </a:p>
          <a:p>
            <a:r>
              <a:rPr lang="en-US" sz="3200" dirty="0"/>
              <a:t>Site / TG Activation-Deactivation on the fly</a:t>
            </a:r>
          </a:p>
        </p:txBody>
      </p:sp>
    </p:spTree>
    <p:extLst>
      <p:ext uri="{BB962C8B-B14F-4D97-AF65-F5344CB8AC3E}">
        <p14:creationId xmlns:p14="http://schemas.microsoft.com/office/powerpoint/2010/main" val="2563377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FFFD-58CE-4C38-D444-CF8B899DC809}"/>
              </a:ext>
            </a:extLst>
          </p:cNvPr>
          <p:cNvSpPr txBox="1"/>
          <p:nvPr/>
        </p:nvSpPr>
        <p:spPr>
          <a:xfrm>
            <a:off x="4421876" y="327546"/>
            <a:ext cx="4203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VOTE SCAN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A195E6-8C66-A0EF-5111-8AFF8481C975}"/>
              </a:ext>
            </a:extLst>
          </p:cNvPr>
          <p:cNvSpPr txBox="1"/>
          <p:nvPr/>
        </p:nvSpPr>
        <p:spPr>
          <a:xfrm>
            <a:off x="3179928" y="1520785"/>
            <a:ext cx="66874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Works on the received Beacon RSSI from Each Repeater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Auto-Steers Your Radio Automatically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Uses Similar Methodology as Cell Phones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1AE8A7-F2BC-4949-4C1E-1278E31BF89E}"/>
              </a:ext>
            </a:extLst>
          </p:cNvPr>
          <p:cNvCxnSpPr/>
          <p:nvPr/>
        </p:nvCxnSpPr>
        <p:spPr>
          <a:xfrm>
            <a:off x="1781317" y="1725501"/>
            <a:ext cx="0" cy="2347415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E78E4F6A-1778-A343-7BD4-0F46D13FBBBB}"/>
              </a:ext>
            </a:extLst>
          </p:cNvPr>
          <p:cNvSpPr/>
          <p:nvPr/>
        </p:nvSpPr>
        <p:spPr>
          <a:xfrm>
            <a:off x="1576604" y="1316068"/>
            <a:ext cx="409425" cy="4094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3E2087-61C2-65E3-AF2D-F45D7781270A}"/>
              </a:ext>
            </a:extLst>
          </p:cNvPr>
          <p:cNvSpPr/>
          <p:nvPr/>
        </p:nvSpPr>
        <p:spPr>
          <a:xfrm flipV="1">
            <a:off x="1313880" y="1139118"/>
            <a:ext cx="934870" cy="763333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13BD74-FDE5-A88F-E82B-F8830222ADA9}"/>
              </a:ext>
            </a:extLst>
          </p:cNvPr>
          <p:cNvSpPr/>
          <p:nvPr/>
        </p:nvSpPr>
        <p:spPr>
          <a:xfrm>
            <a:off x="1087696" y="891184"/>
            <a:ext cx="1387238" cy="125920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A36E235-0656-62A8-50D6-258F84E00D68}"/>
              </a:ext>
            </a:extLst>
          </p:cNvPr>
          <p:cNvSpPr/>
          <p:nvPr/>
        </p:nvSpPr>
        <p:spPr>
          <a:xfrm>
            <a:off x="820002" y="619215"/>
            <a:ext cx="1922626" cy="180314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6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015" t="3662" r="8903" b="42766"/>
          <a:stretch/>
        </p:blipFill>
        <p:spPr>
          <a:xfrm>
            <a:off x="431074" y="1031965"/>
            <a:ext cx="11469189" cy="4859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074" y="300446"/>
            <a:ext cx="11469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Memory Channel </a:t>
            </a:r>
            <a:r>
              <a:rPr lang="en-US" sz="2800" dirty="0">
                <a:sym typeface="Wingdings" panose="05000000000000000000" pitchFamily="2" charset="2"/>
              </a:rPr>
              <a:t> ZONE Operation To Set ZONE Type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4919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316" t="3482" r="35409" b="32768"/>
          <a:stretch/>
        </p:blipFill>
        <p:spPr>
          <a:xfrm>
            <a:off x="-1" y="-1"/>
            <a:ext cx="7550331" cy="6112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68343" y="274320"/>
            <a:ext cx="3461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SCAN </a:t>
            </a:r>
            <a:r>
              <a:rPr lang="en-US" sz="2800" dirty="0">
                <a:sym typeface="Wingdings" panose="05000000000000000000" pitchFamily="2" charset="2"/>
              </a:rPr>
              <a:t> Vote Setting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968343" y="1240972"/>
            <a:ext cx="3226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FAST VOTE = </a:t>
            </a:r>
            <a:r>
              <a:rPr lang="en-US" sz="2400" b="1" dirty="0"/>
              <a:t>-85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VOTE (L2)   = </a:t>
            </a:r>
            <a:r>
              <a:rPr lang="en-US" sz="2400" b="1" dirty="0"/>
              <a:t>-95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Re-VOYE     = </a:t>
            </a:r>
            <a:r>
              <a:rPr lang="en-US" sz="2400" b="1" dirty="0"/>
              <a:t>-100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FAST VOTE     </a:t>
            </a:r>
            <a:r>
              <a:rPr lang="en-US" sz="2400" b="1" dirty="0"/>
              <a:t>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Re-VOTE        </a:t>
            </a:r>
            <a:r>
              <a:rPr lang="en-US" sz="2400" b="1" dirty="0"/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80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5B6768-2B46-33B9-AD3B-EC0C16EC97E8}"/>
              </a:ext>
            </a:extLst>
          </p:cNvPr>
          <p:cNvCxnSpPr>
            <a:cxnSpLocks/>
          </p:cNvCxnSpPr>
          <p:nvPr/>
        </p:nvCxnSpPr>
        <p:spPr>
          <a:xfrm>
            <a:off x="1549021" y="1569493"/>
            <a:ext cx="777922" cy="72333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D01A51-D2FE-72C8-2D79-9F0FE2AE66AC}"/>
              </a:ext>
            </a:extLst>
          </p:cNvPr>
          <p:cNvCxnSpPr>
            <a:cxnSpLocks/>
          </p:cNvCxnSpPr>
          <p:nvPr/>
        </p:nvCxnSpPr>
        <p:spPr>
          <a:xfrm flipH="1">
            <a:off x="2026692" y="2292824"/>
            <a:ext cx="300251" cy="84957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578F1F-256B-9B0D-59C6-508D0B73937E}"/>
              </a:ext>
            </a:extLst>
          </p:cNvPr>
          <p:cNvCxnSpPr>
            <a:cxnSpLocks/>
          </p:cNvCxnSpPr>
          <p:nvPr/>
        </p:nvCxnSpPr>
        <p:spPr>
          <a:xfrm flipV="1">
            <a:off x="2326943" y="2019869"/>
            <a:ext cx="1173708" cy="2729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F9286A-0697-6B88-B9D2-8D7AC53ADCC9}"/>
              </a:ext>
            </a:extLst>
          </p:cNvPr>
          <p:cNvCxnSpPr>
            <a:cxnSpLocks/>
          </p:cNvCxnSpPr>
          <p:nvPr/>
        </p:nvCxnSpPr>
        <p:spPr>
          <a:xfrm>
            <a:off x="2026692" y="3142397"/>
            <a:ext cx="423081" cy="96557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98F060D-99E0-C4F2-2677-E31359E15BF4}"/>
              </a:ext>
            </a:extLst>
          </p:cNvPr>
          <p:cNvSpPr/>
          <p:nvPr/>
        </p:nvSpPr>
        <p:spPr>
          <a:xfrm>
            <a:off x="1125940" y="1064525"/>
            <a:ext cx="2688609" cy="333005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511CF9-C99F-26C4-41B0-2CF5BB1C104F}"/>
              </a:ext>
            </a:extLst>
          </p:cNvPr>
          <p:cNvSpPr txBox="1"/>
          <p:nvPr/>
        </p:nvSpPr>
        <p:spPr>
          <a:xfrm>
            <a:off x="5049673" y="54591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Network Resiliency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D29543-F82F-817E-C7B7-C251D017B8BA}"/>
              </a:ext>
            </a:extLst>
          </p:cNvPr>
          <p:cNvSpPr txBox="1"/>
          <p:nvPr/>
        </p:nvSpPr>
        <p:spPr>
          <a:xfrm>
            <a:off x="5049673" y="1801504"/>
            <a:ext cx="577073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Wide Area RF Digital Network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Support NXDN Voice Stream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NXDN Data Messaging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Long Term Non-Grid Power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Support High Speed </a:t>
            </a:r>
            <a:r>
              <a:rPr lang="en-US" sz="2400" dirty="0" err="1"/>
              <a:t>WinLINK</a:t>
            </a:r>
            <a:r>
              <a:rPr lang="en-US" sz="2400" dirty="0"/>
              <a:t> Nodes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VPN for Security</a:t>
            </a:r>
          </a:p>
        </p:txBody>
      </p:sp>
    </p:spTree>
    <p:extLst>
      <p:ext uri="{BB962C8B-B14F-4D97-AF65-F5344CB8AC3E}">
        <p14:creationId xmlns:p14="http://schemas.microsoft.com/office/powerpoint/2010/main" val="261067182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1673</TotalTime>
  <Words>458</Words>
  <Application>Microsoft Office PowerPoint</Application>
  <PresentationFormat>Widescreen</PresentationFormat>
  <Paragraphs>127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Rounded MT Bold</vt:lpstr>
      <vt:lpstr>Gill Sans MT</vt:lpstr>
      <vt:lpstr>Wingdings</vt:lpstr>
      <vt:lpstr>Gallery</vt:lpstr>
      <vt:lpstr>NXDN</vt:lpstr>
      <vt:lpstr>THE NETWORK IS LARGER and more robust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USER RADIOS</vt:lpstr>
      <vt:lpstr>PowerPoint Presentation</vt:lpstr>
      <vt:lpstr>PowerPoint Presentation</vt:lpstr>
      <vt:lpstr>PowerPoint Presentation</vt:lpstr>
      <vt:lpstr>NXDN Programming &amp;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NXDN</dc:title>
  <dc:creator>Paul Toth</dc:creator>
  <cp:lastModifiedBy>Paul Toth</cp:lastModifiedBy>
  <cp:revision>41</cp:revision>
  <dcterms:created xsi:type="dcterms:W3CDTF">2025-02-15T15:42:36Z</dcterms:created>
  <dcterms:modified xsi:type="dcterms:W3CDTF">2026-02-15T12:29:30Z</dcterms:modified>
</cp:coreProperties>
</file>