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10080625" cy="7559675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04000" y="4563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4563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2680" y="4563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71200" y="2273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38040" y="2273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04000" y="4563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71200" y="4563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38040" y="4563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Source Sans Pro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805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Source Sans Pro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4563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Source Sans Pro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152680" y="4563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04000" y="4563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04000" y="4563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04000" y="4563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152680" y="4563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71200" y="2273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638040" y="2273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04000" y="4563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71200" y="4563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638040" y="4563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805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Source Sans Pro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04000" y="4563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2680" y="4563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04000" y="4563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10058040" cy="7543440"/>
          </a:xfrm>
          <a:prstGeom prst="rect">
            <a:avLst/>
          </a:prstGeom>
          <a:ln w="2160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77600" y="2482200"/>
            <a:ext cx="5643000" cy="13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0" lang="en-US" sz="4400" spc="-1" strike="noStrike">
                <a:solidFill>
                  <a:srgbClr val="ffffff"/>
                </a:solidFill>
                <a:latin typeface="Source Sans Pro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288720" y="6995160"/>
            <a:ext cx="167760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Century Gothic"/>
              </a:rPr>
              <a:t>&lt;date/time&gt;</a:t>
            </a:r>
            <a:endParaRPr b="0" lang="en-US" sz="1400" spc="-1" strike="noStrike">
              <a:latin typeface="Century Gothic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948120" y="6995160"/>
            <a:ext cx="202320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p>
            <a:pPr algn="ctr"/>
            <a:r>
              <a:rPr b="0" lang="en-US" sz="1400" spc="-1" strike="noStrike">
                <a:latin typeface="Century Gothic"/>
              </a:rPr>
              <a:t>&lt;footer&gt;</a:t>
            </a:r>
            <a:endParaRPr b="0" lang="en-US" sz="1400" spc="-1" strike="noStrike">
              <a:latin typeface="Century Gothic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7953120" y="6995160"/>
            <a:ext cx="180324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p>
            <a:pPr algn="r"/>
            <a:fld id="{98964BEC-205E-4EE9-B2A9-97F83C707C96}" type="slidenum">
              <a:rPr b="0" lang="en-US" sz="1400" spc="-1" strike="noStrike">
                <a:latin typeface="Century Gothic"/>
              </a:rPr>
              <a:t>&lt;number&gt;</a:t>
            </a:fld>
            <a:endParaRPr b="0" lang="en-US" sz="1400" spc="-1" strike="noStrike">
              <a:latin typeface="Century Gothic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0" y="360"/>
            <a:ext cx="10073160" cy="7543440"/>
          </a:xfrm>
          <a:prstGeom prst="rect">
            <a:avLst/>
          </a:prstGeom>
          <a:ln w="2160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Click to edit the title text format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Click to edit the outline text format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Second Outline Level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Third Outline Level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Fourth Outline Level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Fifth Outline Level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Sixth Outline Level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Seventh Outline Level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288360" y="6995160"/>
            <a:ext cx="167760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Century Gothic"/>
              </a:rPr>
              <a:t>&lt;date/time&gt;</a:t>
            </a:r>
            <a:endParaRPr b="0" lang="en-US" sz="1400" spc="-1" strike="noStrike">
              <a:latin typeface="Century Gothic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947760" y="6995160"/>
            <a:ext cx="202320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p>
            <a:pPr algn="ctr"/>
            <a:r>
              <a:rPr b="0" lang="en-US" sz="1400" spc="-1" strike="noStrike">
                <a:latin typeface="Century Gothic"/>
              </a:rPr>
              <a:t>&lt;footer&gt;</a:t>
            </a:r>
            <a:endParaRPr b="0" lang="en-US" sz="1400" spc="-1" strike="noStrike">
              <a:latin typeface="Century Gothic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952760" y="6995160"/>
            <a:ext cx="180324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p>
            <a:pPr algn="r"/>
            <a:fld id="{7AD02BF4-7700-4355-B235-DC185B73B0BE}" type="slidenum">
              <a:rPr b="0" lang="en-US" sz="1400" spc="-1" strike="noStrike">
                <a:latin typeface="Century Gothic"/>
              </a:rPr>
              <a:t>&lt;number&gt;</a:t>
            </a:fld>
            <a:endParaRPr b="0" lang="en-US" sz="1400" spc="-1" strike="noStrike"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www.amazon.com/dp/B08J81CJNF" TargetMode="External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s://ka2c.com/wp-content/uploads/2023/02/Antennas-for-Field-Day-with-good-Performance-and-Isolation-Hamcation-2023.pdf" TargetMode="External"/><Relationship Id="rId2" Type="http://schemas.openxmlformats.org/officeDocument/2006/relationships/hyperlink" Target="https://ka2c.com/wp-content/uploads/2022/04/Field-Day-Interference-Management-NCJ-2022-05-Sollenberger-Struharik.pdf" TargetMode="External"/><Relationship Id="rId3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200400" y="2535840"/>
            <a:ext cx="6267600" cy="172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0" lang="en-US" sz="3600" spc="-1" strike="noStrike">
                <a:solidFill>
                  <a:srgbClr val="ffffff"/>
                </a:solidFill>
                <a:latin typeface="Source Sans Pro"/>
              </a:rPr>
              <a:t>Sweeping 2025 ARRL Field Day </a:t>
            </a:r>
            <a:br/>
            <a:r>
              <a:rPr b="0" lang="en-US" sz="3600" spc="-1" strike="noStrike">
                <a:solidFill>
                  <a:srgbClr val="ffffff"/>
                </a:solidFill>
                <a:latin typeface="Source Sans Pro"/>
              </a:rPr>
              <a:t>F-Class (EOC Entries)</a:t>
            </a:r>
            <a:endParaRPr b="0" lang="en-US" sz="36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257800" y="4150800"/>
            <a:ext cx="4210200" cy="68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0" lang="en-US" sz="2200" spc="-1" strike="noStrike">
                <a:solidFill>
                  <a:srgbClr val="ffffff"/>
                </a:solidFill>
                <a:latin typeface="Source Sans Pro"/>
              </a:rPr>
              <a:t>Gordon Gibby KX4Z</a:t>
            </a:r>
            <a:endParaRPr b="0" lang="en-US" sz="22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850320"/>
            <a:ext cx="9071640" cy="11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ARRL Field Day  / Alachua County ARES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2286000"/>
            <a:ext cx="7772400" cy="38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2020 – our first participation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(Made “waves” in our county for breaking away)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Grew year over year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Huge technological hurdles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Huge personnel hurdles, too!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Huge gains in RADIO ASSETS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Huge gains in PERSONNEL CAPABILITIES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How to propel YOUR GROUP into #1!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29560" y="2286000"/>
            <a:ext cx="9071640" cy="473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Maximize your SETTING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Maximize your EQUIPMENT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Train for PERSEVERANCE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Develop your group’s SKILLS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Improve your ANTENNAS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Study ORGANIZATION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Develop TEAMWORK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6400800" y="3200400"/>
            <a:ext cx="3429000" cy="1496520"/>
          </a:xfrm>
          <a:prstGeom prst="rect">
            <a:avLst/>
          </a:prstGeom>
          <a:noFill/>
          <a:ln w="2160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</a:pPr>
            <a:r>
              <a:rPr b="1" lang="en-US" sz="2200" spc="-1" strike="noStrike">
                <a:solidFill>
                  <a:srgbClr val="ff4000"/>
                </a:solidFill>
                <a:latin typeface="Arial"/>
              </a:rPr>
              <a:t>YOU CAN MAKE YOUR GROUP FAR, FAR STRONGER!!</a:t>
            </a:r>
            <a:endParaRPr b="1" lang="en-US" sz="2200" spc="-1" strike="noStrike">
              <a:solidFill>
                <a:srgbClr val="ff4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solidFill>
                  <a:srgbClr val="ff0000"/>
                </a:solidFill>
                <a:latin typeface="Source Sans Pro"/>
              </a:rPr>
              <a:t>1) Maximize your SETTING</a:t>
            </a:r>
            <a:br/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              Alachua County pitiful original SETTING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One VHF/UHF antenna mounted to a FENCE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111111"/>
                </a:solidFill>
                <a:latin typeface="Corbel"/>
              </a:rPr>
              <a:t>Without a repeater, we had zilch coverage</a:t>
            </a:r>
            <a:endParaRPr b="0" lang="en-US" sz="2800" spc="-1" strike="noStrike">
              <a:solidFill>
                <a:srgbClr val="111111"/>
              </a:solidFill>
              <a:latin typeface="Corbe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A dual-transformer “matched” Vertical sitting on same fence for HF (famous loss leader)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A Yaesu System 600 commercial radio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300 feet of coaxial cable to get to anything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ENORMOUS NOISE ON ANY BAND BELOW 15 METERS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Astounding</a:t>
            </a:r>
            <a:br/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NOISE on HF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3886200" y="228600"/>
            <a:ext cx="6061320" cy="3551400"/>
          </a:xfrm>
          <a:prstGeom prst="rect">
            <a:avLst/>
          </a:prstGeom>
          <a:ln w="21600"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3657600" y="3874680"/>
            <a:ext cx="6289920" cy="3685320"/>
          </a:xfrm>
          <a:prstGeom prst="rect">
            <a:avLst/>
          </a:prstGeom>
          <a:ln w="21600">
            <a:noFill/>
          </a:ln>
        </p:spPr>
      </p:pic>
      <p:sp>
        <p:nvSpPr>
          <p:cNvPr id="114" name=""/>
          <p:cNvSpPr txBox="1"/>
          <p:nvPr/>
        </p:nvSpPr>
        <p:spPr>
          <a:xfrm>
            <a:off x="228600" y="2286000"/>
            <a:ext cx="2286000" cy="3673800"/>
          </a:xfrm>
          <a:prstGeom prst="rect">
            <a:avLst/>
          </a:prstGeom>
          <a:noFill/>
          <a:ln w="2160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Incredibly MORE NOISE on EOC antennas than in semi-rural setting.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Virtually</a:t>
            </a:r>
            <a:r>
              <a:rPr b="0" lang="en-US" sz="1800" spc="-1" strike="noStrike">
                <a:latin typeface="Arial"/>
              </a:rPr>
              <a:t> NO SIGNALS visible above NOISE on any Band.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i="1" lang="en-US" sz="1800" spc="-1" strike="noStrike">
                <a:latin typeface="Arial"/>
              </a:rPr>
              <a:t>Almost impossible to make contacts on HF.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800" spc="-1" strike="noStrike">
                <a:solidFill>
                  <a:srgbClr val="3399ff"/>
                </a:solidFill>
                <a:latin typeface="Source Sans Pro"/>
              </a:rPr>
              <a:t>Special EOC</a:t>
            </a:r>
            <a:r>
              <a:rPr b="1" lang="en-US" sz="2800" spc="-1" strike="noStrike">
                <a:solidFill>
                  <a:srgbClr val="ff0000"/>
                </a:solidFill>
                <a:latin typeface="Source Sans Pro"/>
              </a:rPr>
              <a:t> Impediments</a:t>
            </a:r>
            <a:r>
              <a:rPr b="0" lang="en-US" sz="2800" spc="-1" strike="noStrike">
                <a:solidFill>
                  <a:srgbClr val="3399ff"/>
                </a:solidFill>
                <a:latin typeface="Source Sans Pro"/>
              </a:rPr>
              <a:t> to Emergency Radio Communications</a:t>
            </a:r>
            <a:endParaRPr b="0" lang="en-US" sz="28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Protected / Limited CABLE PENETRATIONS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Severely limited ANTENNA placement possibilities.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Aesthetics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 over FUNCTION (Vertical least-space antennas when NVIS needed….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COMPUTER DATA CENTERS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MULTI-MULTI KILOWATT Switching Backup Power Systems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Enormous HVAC Systems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June 2019 DISCOVERY:  EOC Noise NEAR FIELD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29560" y="2244600"/>
            <a:ext cx="3585240" cy="473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As soon as we hoisted an antenna on the other side of the EOC parking lot and connected a radio, it was OBVIOUSLY far far better with SIGNALS HEARD!!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Even with 20dB attenuator required due to Spectrum Analyzer overloading from neighborhood 10kW broadcast transmitter, it was OBVIOUS that we had SIGNALS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4114800" y="2088000"/>
            <a:ext cx="5965200" cy="38556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Maximize</a:t>
            </a:r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 setting solution:  BUILD ANTENNA IN ADJACENT WOODS!!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270 foot OCFD 160m and up antenna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135 foot EFHW 80m and up antenna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POWER GENERATION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Bought and refurbished DIESEL governor-controlled 5kW generator used on USS Cole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MIF23 Filters – 3 total owned – can dramatically clean up RFI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solidFill>
                  <a:srgbClr val="ff0000"/>
                </a:solidFill>
                <a:latin typeface="Source Sans Pro"/>
              </a:rPr>
              <a:t>2) Maximize your EQUIPMENT</a:t>
            </a:r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 </a:t>
            </a:r>
            <a:br/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              Alachua County pitiful original EQUIPMENT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29560" y="2286000"/>
            <a:ext cx="51854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Sheriff Dept got us ICOM 7300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We built it into a GO BOX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Volunteers added EMP-proof Heathkit Gear (Ancient!)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Only ONE ANTENNA for HF – how to run multiple stations???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Initial solution:  TRAVEL TRAILER &amp; GENERATOR for additional station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Generator = RF NOISE!!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5715000" y="2987640"/>
            <a:ext cx="4343400" cy="432756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Maximize ERGONOMICS!!!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042280" y="2784960"/>
            <a:ext cx="6095520" cy="457164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ICOM 7300 Limited BPF capabilities: QRM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134000" y="2277000"/>
            <a:ext cx="7781400" cy="45810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ARRL Field Day – Enduring Communications Exercise 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1933.  ARRL Communications Manage F.E. Handy (W1BDI)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“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began as a test for amateur radio operators to practice emergency, off-grid communication skills”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latin typeface="Source Sans Pro"/>
              </a:rPr>
              <a:t>LARGEST ANNUAL AMATEUR RADIO EXERCISE IN NORTH AMERICA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800" spc="-1" strike="noStrike">
                <a:solidFill>
                  <a:srgbClr val="3399ff"/>
                </a:solidFill>
                <a:latin typeface="Source Sans Pro"/>
              </a:rPr>
              <a:t>Hardware Solutions for Multi-Transmitter Entry</a:t>
            </a:r>
            <a:endParaRPr b="0" lang="en-US" sz="28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rcRect l="12254" t="16344" r="10288" b="15643"/>
          <a:stretch/>
        </p:blipFill>
        <p:spPr>
          <a:xfrm>
            <a:off x="6172200" y="1600200"/>
            <a:ext cx="3740760" cy="4114800"/>
          </a:xfrm>
          <a:prstGeom prst="rect">
            <a:avLst/>
          </a:prstGeom>
          <a:ln w="21600">
            <a:noFill/>
          </a:ln>
        </p:spPr>
      </p:pic>
      <p:sp>
        <p:nvSpPr>
          <p:cNvPr id="132" name=""/>
          <p:cNvSpPr txBox="1"/>
          <p:nvPr/>
        </p:nvSpPr>
        <p:spPr>
          <a:xfrm>
            <a:off x="649080" y="1600200"/>
            <a:ext cx="5065920" cy="5079240"/>
          </a:xfrm>
          <a:prstGeom prst="rect">
            <a:avLst/>
          </a:prstGeom>
          <a:noFill/>
          <a:ln w="21600">
            <a:noFill/>
          </a:ln>
        </p:spPr>
        <p:txBody>
          <a:bodyPr lIns="90000" rIns="90000" tIns="45000" bIns="45000" anchor="t">
            <a:noAutofit/>
          </a:bodyPr>
          <a:p>
            <a:pPr marL="360000" indent="-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Using VA6AM KITS we built 3-band Antenna Multiplexer</a:t>
            </a:r>
            <a:endParaRPr b="0" lang="en-US" sz="1800" spc="-1" strike="noStrike">
              <a:latin typeface="Arial"/>
            </a:endParaRPr>
          </a:p>
          <a:p>
            <a:pPr marL="360000" indent="-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Multiple BandPass Filters</a:t>
            </a:r>
            <a:endParaRPr b="0" lang="en-US" sz="1800" spc="-1" strike="noStrike">
              <a:latin typeface="Arial"/>
            </a:endParaRPr>
          </a:p>
          <a:p>
            <a:pPr marL="360000" indent="-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Initial efforts (</a:t>
            </a:r>
            <a:r>
              <a:rPr b="0" lang="en-US" sz="1800" spc="-1" strike="noStrike">
                <a:latin typeface="Arial"/>
              </a:rPr>
              <a:t>Butterworth</a:t>
            </a:r>
            <a:r>
              <a:rPr b="0" lang="en-US" sz="1800" spc="-1" strike="noStrike">
                <a:latin typeface="Arial"/>
              </a:rPr>
              <a:t>) poor</a:t>
            </a:r>
            <a:endParaRPr b="0" lang="en-US" sz="1800" spc="-1" strike="noStrike">
              <a:latin typeface="Arial"/>
            </a:endParaRPr>
          </a:p>
          <a:p>
            <a:pPr marL="360000" indent="-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Final efforts approx 70dB</a:t>
            </a:r>
            <a:endParaRPr b="0" lang="en-US" sz="1800" spc="-1" strike="noStrike">
              <a:latin typeface="Arial"/>
            </a:endParaRPr>
          </a:p>
          <a:p>
            <a:pPr marL="360000" indent="-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Improved and improved over the years</a:t>
            </a:r>
            <a:endParaRPr b="0" lang="en-US" sz="1800" spc="-1" strike="noStrike">
              <a:latin typeface="Arial"/>
            </a:endParaRPr>
          </a:p>
          <a:p>
            <a:pPr marL="360000" indent="-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Developed our own five and 6-band systems</a:t>
            </a:r>
            <a:endParaRPr b="0" lang="en-US" sz="1800" spc="-1" strike="noStrike">
              <a:latin typeface="Arial"/>
            </a:endParaRPr>
          </a:p>
          <a:p>
            <a:pPr marL="360000" indent="-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Able to put multiple transmitters on ONE antenna</a:t>
            </a:r>
            <a:endParaRPr b="0" lang="en-US" sz="1800" spc="-1" strike="noStrike">
              <a:latin typeface="Arial"/>
            </a:endParaRPr>
          </a:p>
          <a:p>
            <a:pPr marL="360000" indent="-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Stuck with multiband reasonable match antennas to make this work.</a:t>
            </a:r>
            <a:endParaRPr b="0" lang="en-US" sz="1800" spc="-1" strike="noStrike">
              <a:latin typeface="Arial"/>
            </a:endParaRPr>
          </a:p>
          <a:p>
            <a:pPr marL="360000" indent="-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LOW LOSS ANTENNAS AT EVERY OPTION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6082200" y="5029200"/>
            <a:ext cx="3061800" cy="229644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MESH NETWORK AND GPS TIMING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2116440" y="2273040"/>
            <a:ext cx="58464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rcRect l="0" t="28549" r="32000" b="0"/>
          <a:stretch/>
        </p:blipFill>
        <p:spPr>
          <a:xfrm>
            <a:off x="228600" y="1828800"/>
            <a:ext cx="5343120" cy="388656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29560" y="79524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SAFETY!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6354000" cy="449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No Public Hazard – keep all ends of antennas above head height; avoid TRIP hazards to public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Calculate Radiation Hazard Limits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(almost never cause any problem)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LIGHTNING PROTECTION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All products depend on Gas Discharge Tubes (GDT) (($3 ea))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Various commercial products $ - $$$$ / or make your own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  <a:hlinkClick r:id="rId1"/>
              </a:rPr>
              <a:t>https://www.amazon.com/dp/B08J81CJNF</a:t>
            </a: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   $18, uses replaceable GDT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Adequate Ground Rod Required!!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6525360" y="2743200"/>
            <a:ext cx="3554640" cy="273384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4343760" y="1143000"/>
            <a:ext cx="4571640" cy="609552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solidFill>
                  <a:srgbClr val="ff0000"/>
                </a:solidFill>
                <a:latin typeface="Source Sans Pro"/>
              </a:rPr>
              <a:t>3) Train for PERSEVERANCE</a:t>
            </a:r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 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              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Multiple highly committed volunteers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Attitude of WINNERS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Used to serving on floors of Shelters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latin typeface="Source Sans Pro"/>
              </a:rPr>
              <a:t>Routinely run completely right through the night during Field Day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Partial 2023 FD Hour analysis – NO SLEEP!!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2293560" y="2273040"/>
            <a:ext cx="5491800" cy="43848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Get sleep in WINTER FIELD DAY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1134000" y="2219760"/>
            <a:ext cx="7324200" cy="418104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solidFill>
                  <a:srgbClr val="ff0000"/>
                </a:solidFill>
                <a:latin typeface="Source Sans Pro"/>
              </a:rPr>
              <a:t>4) Develop GROUP SKILLS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29560" y="224460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Huge effort to teach DIGITAL TECHNIQUES – Winlink, FT8, PSK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Huge effort to build hardware interfaces, teach operation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Learn how to auto or semi-auto populate the N3FJP database from FT8 or PSK31 (Winter Field Day)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Developed competitive CW operators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DIGITAL AND CW GET TWICE AS MANY POINTS PER CONTACT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MOST high performance groups depend on solid CW performance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 u="sng">
                <a:solidFill>
                  <a:srgbClr val="000000"/>
                </a:solidFill>
                <a:uFillTx/>
                <a:latin typeface="Source Sans Pro"/>
              </a:rPr>
              <a:t>Weakest remaining area is probably VOICE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 – due to 300 feet of coax??Lea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DIGITAL TRAINING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42966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Even with FT8: learning curve!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Spot contacts (hunt &amp; pounce) or RUN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Setup so duplicates already marked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Train users how to stay in “open” spots, keep signal LINEAR, keep power where it should be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Difficult for newbies, but 2X rewarding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4800600" y="1143000"/>
            <a:ext cx="5038560" cy="377892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CW OPERATIONS – canned text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228600" y="1600200"/>
            <a:ext cx="36108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Greatly improve accuracy, reduce fatigue and improve scoring by using WINKEYER in conjunction with N3FJP/logging program to send CANNED TEXT interactively with contact info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5486400" y="1697040"/>
            <a:ext cx="4343400" cy="3578040"/>
          </a:xfrm>
          <a:prstGeom prst="rect">
            <a:avLst/>
          </a:prstGeom>
          <a:ln w="21600"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228600" y="4343400"/>
            <a:ext cx="4750200" cy="2977920"/>
          </a:xfrm>
          <a:prstGeom prst="rect">
            <a:avLst/>
          </a:prstGeom>
          <a:ln w="21600"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/>
        </p:blipFill>
        <p:spPr>
          <a:xfrm>
            <a:off x="5173200" y="4555800"/>
            <a:ext cx="4428000" cy="27594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F-Category (EOC) Debuts 2003</a:t>
            </a:r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	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5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2003 W6YX 15,610  7F/30  SCV  Stanford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2004 W6YX 22,694 8F/35 SCV  Stanford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2005 W6YX 21,796 6F/35 SCV  Stanford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2007 W6YX 17,148 4F/40 SCV Stanford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2008 W6YX 17,108 4F/40 SCV  Stanford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2009 W6YX 17,448 4F/30 SCV  Stanford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2010 W6YX 14,260 2F/40 SCV  Stanford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2011 N4FR  8556 3F/20 TN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2012 W6YX 18,102  3F/62 SCV  Stanford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2023 Operator Comparison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1495800" y="2286000"/>
            <a:ext cx="6733800" cy="397152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solidFill>
                  <a:srgbClr val="ff0000"/>
                </a:solidFill>
                <a:latin typeface="Source Sans Pro"/>
              </a:rPr>
              <a:t>5) Improve your ANTENNAS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5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Use the RIGHT ANTENNA for the necessary distance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Vertical ONLY for west coast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Horizontal for NVIS and mid-American contacts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Use LOWEST LOSS ANTENNAS possible!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Non-resonant transformer antennas documented quite high losses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EFHW losses 1.5 dB or so on 10m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Guanella OCFD fraction of dB losses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Multi-Band BEAMS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Develop 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Multi-band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 antennas to allow for simultaneous operations with less WORK to set up and tear down.  (ANTENNA MULTIPLEXER)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DECREASE INTERACTIONS to allow simulateous CW/Voice on same band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MARC Unit Help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2286000"/>
            <a:ext cx="54396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Placed microwave unit up on tower with HF Antennas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Microwave unit completely scrambled by HF power!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Multiple MARC units available statewide and will assist with Field Day efforts!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6303960" y="1828800"/>
            <a:ext cx="3278520" cy="57312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2025 Beam Effort…...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597960" y="2057400"/>
            <a:ext cx="3288240" cy="4384800"/>
          </a:xfrm>
          <a:prstGeom prst="rect">
            <a:avLst/>
          </a:prstGeom>
          <a:ln w="21600"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5029200" y="3600360"/>
            <a:ext cx="4703400" cy="3527640"/>
          </a:xfrm>
          <a:prstGeom prst="rect">
            <a:avLst/>
          </a:prstGeom>
          <a:ln w="21600">
            <a:noFill/>
          </a:ln>
        </p:spPr>
      </p:pic>
      <p:sp>
        <p:nvSpPr>
          <p:cNvPr id="170" name=""/>
          <p:cNvSpPr txBox="1"/>
          <p:nvPr/>
        </p:nvSpPr>
        <p:spPr>
          <a:xfrm>
            <a:off x="4572000" y="1828800"/>
            <a:ext cx="5257800" cy="602280"/>
          </a:xfrm>
          <a:prstGeom prst="rect">
            <a:avLst/>
          </a:prstGeom>
          <a:noFill/>
          <a:ln w="2160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Had to learn how to refurbish/rebuild Mosely Beam….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3"/>
          <a:stretch/>
        </p:blipFill>
        <p:spPr>
          <a:xfrm>
            <a:off x="3657600" y="4695120"/>
            <a:ext cx="2148480" cy="286488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Absolutely must reduce Antenna Interactions!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Tremendous wisdom on reducing interactions is readily available!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  <a:hlinkClick r:id="rId1"/>
              </a:rPr>
              <a:t>https://ka2c.com/wp-content/uploads/2023/02/Antennas-for-Field-Day-with-good-Performance-and-Isolation-Hamcation-2023.pdf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  <a:hlinkClick r:id="rId2"/>
              </a:rPr>
              <a:t>https://ka2c.com/wp-content/uploads/2022/04/Field-Day-Interference-Management-NCJ-2022-05-Sollenberger-Struharik.pdf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BASICALLY:   get antennas &gt; 300 feet apart to be able to operate on ends of same band simultaneously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High Q filters can improve (but WORK to build!!, been there, done that)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You will learn a LOT from working to get the best antennas possible…..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Old EOC Circle – See where to put 4</a:t>
            </a:r>
            <a:r>
              <a:rPr b="0" lang="en-US" sz="3200" spc="-1" strike="noStrike" baseline="14000000">
                <a:solidFill>
                  <a:srgbClr val="3399ff"/>
                </a:solidFill>
                <a:latin typeface="Source Sans Pro"/>
              </a:rPr>
              <a:t>th</a:t>
            </a:r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 station?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2863440" y="2273040"/>
            <a:ext cx="4352400" cy="43848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668520"/>
            <a:ext cx="9071640" cy="153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2023 Antenna Interaction Map Data</a:t>
            </a:r>
            <a:br/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Antenna 2&lt;&lt;-→&gt;3 works (end-to-end and distant)</a:t>
            </a:r>
            <a:br/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Antenna 5 is golden because it is SO FAR AWAY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3016800" y="2273040"/>
            <a:ext cx="4045320" cy="4384800"/>
          </a:xfrm>
          <a:prstGeom prst="rect">
            <a:avLst/>
          </a:prstGeom>
          <a:ln w="21600">
            <a:noFill/>
          </a:ln>
        </p:spPr>
      </p:pic>
      <p:sp>
        <p:nvSpPr>
          <p:cNvPr id="178" name=""/>
          <p:cNvSpPr txBox="1"/>
          <p:nvPr/>
        </p:nvSpPr>
        <p:spPr>
          <a:xfrm>
            <a:off x="228600" y="4800600"/>
            <a:ext cx="4114800" cy="858240"/>
          </a:xfrm>
          <a:prstGeom prst="rect">
            <a:avLst/>
          </a:prstGeom>
          <a:noFill/>
          <a:ln w="2160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Interactions can be objectively measured with VNA or Spectrum Analyzer and a lot of coax!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2025: Yagi to Cabin Coupling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2970360" y="1828800"/>
            <a:ext cx="6630840" cy="553032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Develop remote capabilities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2057400" y="2514600"/>
            <a:ext cx="6095520" cy="457164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Amazing backup antenna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29560" y="2244600"/>
            <a:ext cx="42710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Guanella 4:1 OCFD antenna as inverted Vee Multiband 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antenna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Extremely low loss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Goes up very quickly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Also useable VERTICAL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5257800" y="2210400"/>
            <a:ext cx="3657240" cy="48762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2033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K2NJ 14,500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3F/21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NNJ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2014  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K2NJ 11,330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3F/26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NNJ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2015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W6YX 17,336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5F/38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SCV  (Back to STANFORD!!)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2016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W2GSB 11,316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6F/65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NLI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2017 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W6YX  17,420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7F/41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SCV  (Back to STANFORD)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2018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N4FR  14,290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5F/88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2019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W6YX  9,230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2F/31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SCV (STANFORD AGAIN!!)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2020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W67YX 11,246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2F/6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SCV (STANFORD)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Challenges to come:</a:t>
            </a:r>
            <a:br/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New EOC Circles -  more constrained area...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2737080" y="2273040"/>
            <a:ext cx="4605120" cy="43848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solidFill>
                  <a:srgbClr val="ff0000"/>
                </a:solidFill>
                <a:latin typeface="Source Sans Pro"/>
              </a:rPr>
              <a:t>6) Study ORGANIZATION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We begin planning months in advance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We use the ICS system “somewhat”  – as much as possible.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We plan out EVERYTHING and produce an INCIDENT ACTION PLAN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HOTWASH quickly afterward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ff0000"/>
                </a:solidFill>
                <a:latin typeface="Source Sans Pro"/>
              </a:rPr>
              <a:t>Full AARIP to improve year over year.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Improvement Plans in AARIP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800600" y="1522080"/>
            <a:ext cx="5029200" cy="481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WFD: Upper 6% despite „issues“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Improvement Items Proposed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buClr>
                <a:srgbClr val="009eda"/>
              </a:buClr>
              <a:buFont typeface="StarSymbol"/>
              <a:buAutoNum type="arabicParenR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Much better pre-event testing antennas/stations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buClr>
                <a:srgbClr val="009eda"/>
              </a:buClr>
              <a:buFont typeface="StarSymbol"/>
              <a:buAutoNum type="arabicParenR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Change RG58 to better coax on stations / avoid bending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buClr>
                <a:srgbClr val="009eda"/>
              </a:buClr>
              <a:buFont typeface="StarSymbol"/>
              <a:buAutoNum type="arabicParenR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Rebuild EOC Stn1 DC power (simplify)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buClr>
                <a:srgbClr val="009eda"/>
              </a:buClr>
              <a:buFont typeface="StarSymbol"/>
              <a:buAutoNum type="arabicParenR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Involve more people in planning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buClr>
                <a:srgbClr val="009eda"/>
              </a:buClr>
              <a:buFont typeface="StarSymbol"/>
              <a:buAutoNum type="arabicParenR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Setup over two days, 8-10 hours available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buClr>
                <a:srgbClr val="009eda"/>
              </a:buClr>
              <a:buFont typeface="StarSymbol"/>
              <a:buAutoNum type="arabicParenR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Test THOROUGHLY before event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buClr>
                <a:srgbClr val="009eda"/>
              </a:buClr>
              <a:buFont typeface="StarSymbol"/>
              <a:buAutoNum type="arabicParenR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Revive IC position / volunteer</a:t>
            </a:r>
            <a:r>
              <a:rPr b="0" lang="en-US" sz="1800" spc="-1" strike="noStrike">
                <a:solidFill>
                  <a:srgbClr val="000000"/>
                </a:solidFill>
                <a:latin typeface="Source Sans Pro"/>
              </a:rPr>
              <a:t>s</a:t>
            </a:r>
            <a:endParaRPr b="0" lang="en-US" sz="18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228600" y="2057400"/>
            <a:ext cx="4312080" cy="2971800"/>
          </a:xfrm>
          <a:prstGeom prst="rect">
            <a:avLst/>
          </a:prstGeom>
          <a:ln w="21600">
            <a:noFill/>
          </a:ln>
        </p:spPr>
      </p:pic>
      <p:sp>
        <p:nvSpPr>
          <p:cNvPr id="195" name=""/>
          <p:cNvSpPr txBox="1"/>
          <p:nvPr/>
        </p:nvSpPr>
        <p:spPr>
          <a:xfrm>
            <a:off x="457200" y="5943600"/>
            <a:ext cx="7991280" cy="346320"/>
          </a:xfrm>
          <a:prstGeom prst="rect">
            <a:avLst/>
          </a:prstGeom>
          <a:noFill/>
          <a:ln w="2160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Roughly follow the Homeland Security Exercise Evaluation Protocol (HSEEP)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(Improvement Plan, continued)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lvl="1" marL="864000" indent="-324000">
              <a:spcAft>
                <a:spcPts val="1134"/>
              </a:spcAft>
              <a:buClr>
                <a:srgbClr val="000000"/>
              </a:buClr>
              <a:buFont typeface="StarSymbol"/>
              <a:buAutoNum type="arabicParenR" startAt="8"/>
            </a:pPr>
            <a:r>
              <a:rPr b="0" lang="en-US" sz="2600" spc="-1" strike="noStrike">
                <a:solidFill>
                  <a:srgbClr val="111111"/>
                </a:solidFill>
                <a:latin typeface="Corbel"/>
              </a:rPr>
              <a:t>Better plan food &amp; positions</a:t>
            </a:r>
            <a:endParaRPr b="0" lang="en-US" sz="26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Font typeface="StarSymbol"/>
              <a:buAutoNum type="arabicParenR" startAt="8"/>
            </a:pPr>
            <a:r>
              <a:rPr b="0" lang="en-US" sz="2600" spc="-1" strike="noStrike">
                <a:solidFill>
                  <a:srgbClr val="111111"/>
                </a:solidFill>
                <a:latin typeface="Corbel"/>
              </a:rPr>
              <a:t>Get everyone on same page before event</a:t>
            </a:r>
            <a:endParaRPr b="0" lang="en-US" sz="26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Font typeface="StarSymbol"/>
              <a:buAutoNum type="arabicParenR" startAt="8"/>
            </a:pPr>
            <a:r>
              <a:rPr b="0" lang="en-US" sz="2600" spc="-1" strike="noStrike">
                <a:solidFill>
                  <a:srgbClr val="111111"/>
                </a:solidFill>
                <a:latin typeface="Corbel"/>
              </a:rPr>
              <a:t>Plan in advance for „“extra“ stn – more flexibility</a:t>
            </a:r>
            <a:endParaRPr b="0" lang="en-US" sz="26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Font typeface="StarSymbol"/>
              <a:buAutoNum type="arabicParenR" startAt="8"/>
            </a:pPr>
            <a:r>
              <a:rPr b="0" lang="en-US" sz="2600" spc="-1" strike="noStrike">
                <a:solidFill>
                  <a:srgbClr val="111111"/>
                </a:solidFill>
                <a:latin typeface="Corbel"/>
              </a:rPr>
              <a:t>Expect smaller campus next time!   (?more interference??)I</a:t>
            </a:r>
            <a:endParaRPr b="0" lang="en-US" sz="26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Font typeface="StarSymbol"/>
              <a:buAutoNum type="arabicParenR" startAt="8"/>
            </a:pPr>
            <a:r>
              <a:rPr b="0" lang="en-US" sz="2600" spc="-1" strike="noStrike">
                <a:solidFill>
                  <a:srgbClr val="111111"/>
                </a:solidFill>
                <a:latin typeface="Corbel"/>
              </a:rPr>
              <a:t>Sheets with band plans and canned text at each operating position</a:t>
            </a:r>
            <a:endParaRPr b="0" lang="en-US" sz="26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Font typeface="StarSymbol"/>
              <a:buAutoNum type="arabicParenR" startAt="8"/>
            </a:pPr>
            <a:r>
              <a:rPr b="0" lang="en-US" sz="2600" spc="-1" strike="noStrike">
                <a:solidFill>
                  <a:srgbClr val="111111"/>
                </a:solidFill>
                <a:latin typeface="Corbel"/>
              </a:rPr>
              <a:t>Consider successful inverted Vee for 2027 WFD as one of antennas</a:t>
            </a:r>
            <a:endParaRPr b="0" lang="en-US" sz="26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Font typeface="StarSymbol"/>
              <a:buAutoNum type="arabicParenR" startAt="8"/>
            </a:pPr>
            <a:r>
              <a:rPr b="0" lang="en-US" sz="2600" spc="-1" strike="noStrike">
                <a:solidFill>
                  <a:srgbClr val="111111"/>
                </a:solidFill>
                <a:latin typeface="Corbel"/>
              </a:rPr>
              <a:t>Also the $49 Amazon Vertical</a:t>
            </a:r>
            <a:endParaRPr b="0" lang="en-US" sz="26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Font typeface="StarSymbol"/>
              <a:buAutoNum type="arabicParenR" startAt="8"/>
            </a:pPr>
            <a:r>
              <a:rPr b="0" lang="en-US" sz="2600" spc="-1" strike="noStrike">
                <a:solidFill>
                  <a:srgbClr val="111111"/>
                </a:solidFill>
                <a:latin typeface="Corbel"/>
              </a:rPr>
              <a:t>Additional training session in advance – more HF training</a:t>
            </a:r>
            <a:endParaRPr b="0" lang="en-US" sz="2600" spc="-1" strike="noStrike">
              <a:solidFill>
                <a:srgbClr val="111111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(Improvement Plan, concluded)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lvl="1" marL="864000" indent="-324000">
              <a:spcAft>
                <a:spcPts val="1134"/>
              </a:spcAft>
              <a:buClr>
                <a:srgbClr val="009eda"/>
              </a:buClr>
              <a:buFont typeface="StarSymbol"/>
              <a:buAutoNum type="arabicParenR" startAt="16"/>
            </a:pPr>
            <a:r>
              <a:rPr b="0" lang="en-US" sz="2800" spc="-1" strike="noStrike">
                <a:solidFill>
                  <a:srgbClr val="111111"/>
                </a:solidFill>
                <a:latin typeface="Corbel"/>
              </a:rPr>
              <a:t>Phone call invites get more to participate</a:t>
            </a:r>
            <a:endParaRPr b="0" lang="en-US" sz="2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9eda"/>
              </a:buClr>
              <a:buFont typeface="StarSymbol"/>
              <a:buAutoNum type="arabicParenR" startAt="16"/>
            </a:pPr>
            <a:r>
              <a:rPr b="0" lang="en-US" sz="2800" spc="-1" strike="noStrike">
                <a:solidFill>
                  <a:srgbClr val="111111"/>
                </a:solidFill>
                <a:latin typeface="Corbel"/>
              </a:rPr>
              <a:t>Work for Satellite Station</a:t>
            </a:r>
            <a:endParaRPr b="0" lang="en-US" sz="2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9eda"/>
              </a:buClr>
              <a:buFont typeface="StarSymbol"/>
              <a:buAutoNum type="arabicParenR" startAt="16"/>
            </a:pPr>
            <a:r>
              <a:rPr b="0" lang="en-US" sz="2800" spc="-1" strike="noStrike">
                <a:solidFill>
                  <a:srgbClr val="111111"/>
                </a:solidFill>
                <a:latin typeface="Corbel"/>
              </a:rPr>
              <a:t>PSK CQ longer to allow for easier answers</a:t>
            </a:r>
            <a:endParaRPr b="0" lang="en-US" sz="2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9eda"/>
              </a:buClr>
              <a:buFont typeface="StarSymbol"/>
              <a:buAutoNum type="arabicParenR" startAt="16"/>
            </a:pPr>
            <a:r>
              <a:rPr b="0" lang="en-US" sz="2800" spc="-1" strike="noStrike">
                <a:solidFill>
                  <a:srgbClr val="111111"/>
                </a:solidFill>
                <a:latin typeface="Corbel"/>
              </a:rPr>
              <a:t>More availability of helper IC’s</a:t>
            </a:r>
            <a:endParaRPr b="0" lang="en-US" sz="2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9eda"/>
              </a:buClr>
              <a:buFont typeface="StarSymbol"/>
              <a:buAutoNum type="arabicParenR" startAt="16"/>
            </a:pPr>
            <a:r>
              <a:rPr b="0" lang="en-US" sz="2800" spc="-1" strike="noStrike">
                <a:solidFill>
                  <a:srgbClr val="111111"/>
                </a:solidFill>
                <a:latin typeface="Corbel"/>
              </a:rPr>
              <a:t>More use of White Board</a:t>
            </a:r>
            <a:endParaRPr b="0" lang="en-US" sz="2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9eda"/>
              </a:buClr>
              <a:buFont typeface="StarSymbol"/>
              <a:buAutoNum type="arabicParenR" startAt="16"/>
            </a:pPr>
            <a:r>
              <a:rPr b="0" lang="en-US" sz="2800" spc="-1" strike="noStrike">
                <a:solidFill>
                  <a:srgbClr val="111111"/>
                </a:solidFill>
                <a:latin typeface="Corbel"/>
              </a:rPr>
              <a:t>Continue 911 goodies</a:t>
            </a:r>
            <a:endParaRPr b="0" lang="en-US" sz="2800" spc="-1" strike="noStrike">
              <a:solidFill>
                <a:srgbClr val="111111"/>
              </a:solidFill>
              <a:latin typeface="Corbel"/>
            </a:endParaRPr>
          </a:p>
          <a:p>
            <a:pPr lvl="1" marL="864000" indent="-324000">
              <a:spcAft>
                <a:spcPts val="1134"/>
              </a:spcAft>
              <a:buClr>
                <a:srgbClr val="009eda"/>
              </a:buClr>
              <a:buFont typeface="StarSymbol"/>
              <a:buAutoNum type="arabicParenR" startAt="16"/>
            </a:pPr>
            <a:r>
              <a:rPr b="0" lang="en-US" sz="2800" spc="-1" strike="noStrike">
                <a:solidFill>
                  <a:srgbClr val="111111"/>
                </a:solidFill>
                <a:latin typeface="Corbel"/>
              </a:rPr>
              <a:t>More participation by lesser engaged volunteers</a:t>
            </a:r>
            <a:endParaRPr b="0" lang="en-US" sz="2800" spc="-1" strike="noStrike">
              <a:solidFill>
                <a:srgbClr val="111111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2800" spc="-1" strike="noStrike">
                <a:solidFill>
                  <a:srgbClr val="ff0000"/>
                </a:solidFill>
                <a:latin typeface="Source Sans Pro"/>
              </a:rPr>
              <a:t>7)  DEVELOP TEAMWORK</a:t>
            </a:r>
            <a:br/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2025 Field Day Participation (overall)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1.  David Huckstep W4JIR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3.  Leland Gallup AA3YB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4.  Gordon Gibby KX4Z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5.  Dan D'Andrea KF4OVJ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6.  Jeff Capehart W4UFL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7.  Mike Hasselbeck WB2FKO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8.  Earl McDow K4ZSW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9.   Mark McDow  KN4POZ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10.  Susan Halbert KG4VWI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12.  Rosemary Jones KI4QBZ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13.  Manish Sahni KQ4KTE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14.  Brian Joy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</a:rPr>
              <a:t>15. Earl Sloan KI4OXD</a:t>
            </a:r>
            <a:endParaRPr b="0" lang="en-US" sz="1800" spc="-1" strike="noStrike">
              <a:solidFill>
                <a:srgbClr val="000000"/>
              </a:solidFill>
              <a:latin typeface="Times;Times New Roman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;Times New Roman"/>
                <a:ea typeface="Times New Roman"/>
              </a:rPr>
              <a:t>16. Hugh Minnich KN4IIM</a:t>
            </a:r>
            <a:r>
              <a:rPr b="0" lang="en-US" sz="1800" spc="-1" strike="noStrike">
                <a:solidFill>
                  <a:srgbClr val="000000"/>
                </a:solidFill>
                <a:latin typeface="Source Sans Pro"/>
              </a:rPr>
              <a:t>  </a:t>
            </a:r>
            <a:endParaRPr b="0" lang="en-US" sz="18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Results:  Individuals get better and better and better!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29560" y="228600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My own performance dramatically improved; we learned CW can outpace FT8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11111"/>
                </a:solidFill>
                <a:latin typeface="Corbel"/>
              </a:rPr>
              <a:t>One year I made &gt; 370 contacts all by myself!</a:t>
            </a:r>
            <a:endParaRPr b="0" lang="en-US" sz="1800" spc="-1" strike="noStrike">
              <a:solidFill>
                <a:srgbClr val="111111"/>
              </a:solidFill>
              <a:latin typeface="Corbe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Our teams learned FT4!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You Can Do It Too!</a:t>
            </a:r>
            <a:br/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Sun Country Great Results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503640" y="2433960"/>
            <a:ext cx="9071640" cy="40626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Making it FUN!!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2142000" y="2286000"/>
            <a:ext cx="5846400" cy="43848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Bringing in new participants / training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676880" y="2286000"/>
            <a:ext cx="6095520" cy="457164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2021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W6YX  19,766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4F32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SCV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2022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W6YX 14,088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4F/26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SCV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2023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KC1CUE  7,199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2F/20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RI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2024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AB5EF  11,792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2F/32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AR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2025</a:t>
            </a: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	</a:t>
            </a: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NF4AC</a:t>
            </a: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	</a:t>
            </a: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9,093</a:t>
            </a: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	</a:t>
            </a: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4f/34</a:t>
            </a: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	</a:t>
            </a: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NFL  ALACHUA COUNTY FINALLY!!!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0000"/>
                </a:solidFill>
                <a:latin typeface="Source Sans Pro"/>
              </a:rPr>
              <a:t>FIRST FLORIDA TEAM TO EVER SWEEP THE F CATEGORY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solidFill>
                  <a:srgbClr val="ff0000"/>
                </a:solidFill>
                <a:latin typeface="Source Sans Pro"/>
              </a:rPr>
              <a:t>Objective Growth!</a:t>
            </a:r>
            <a:endParaRPr b="1" lang="en-US" sz="3200" spc="-1" strike="noStrike">
              <a:solidFill>
                <a:srgbClr val="ff0000"/>
              </a:solidFill>
              <a:latin typeface="Source Sans Pro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1131840" y="2273040"/>
            <a:ext cx="7815240" cy="43848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Questions, Comments?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What does FIELD DAY test?   Worth it?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29560" y="228600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Tests your SETTING – have you optimized communications ability?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Tests your EQUIPMENT – able to operate simultaneously on multiple radios?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Tests your PERSEVERANCE – able to go for 24 hours or more?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Tests your SKILLS – your people able to actually make contacts by any and all methods?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Tests your ANTENNAS – able to use all bands / times effectively?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Tests your ORGANIZATION – able to plan and make it all work?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Tests your TEAMWORK – can you persuade people to do their best?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BONUS POINTS – designed to grow your group!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29560" y="2286000"/>
            <a:ext cx="9071640" cy="471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100% 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Emergency</a:t>
            </a: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 Power (EOC Waiver)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Media Publicity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Public Location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Public Information Table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Message to SM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Message Handling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Satellite QSO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Alternate Power (“Solar”)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W1AW Bulletin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Educational Activity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Elected Government Officer Visitor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Representative of Agency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Scoffers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228600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Many downplay the worth of moving AHEAD in all these areas.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Perhaps they just aren’t willing to do the work?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Easy to CLAIM you could be up at the top…..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Source Sans Pro"/>
              </a:rPr>
              <a:t>Much harder to GET THERE!</a:t>
            </a:r>
            <a:endParaRPr b="0" lang="en-US" sz="2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3399ff"/>
                </a:solidFill>
                <a:latin typeface="Source Sans Pro"/>
              </a:rPr>
              <a:t>Hooray!  Hillsborough County ARES – #3 in nation 1F</a:t>
            </a:r>
            <a:endParaRPr b="0" lang="en-US" sz="3200" spc="-1" strike="noStrike">
              <a:solidFill>
                <a:srgbClr val="3399ff"/>
              </a:solidFill>
              <a:latin typeface="Source Sans Pro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3657600" y="3740400"/>
            <a:ext cx="5561640" cy="2917440"/>
          </a:xfrm>
          <a:prstGeom prst="rect">
            <a:avLst/>
          </a:prstGeom>
          <a:ln w="21600"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876600" y="2057400"/>
            <a:ext cx="3488400" cy="2514600"/>
          </a:xfrm>
          <a:prstGeom prst="rect">
            <a:avLst/>
          </a:prstGeom>
          <a:ln w="21600">
            <a:noFill/>
          </a:ln>
        </p:spPr>
      </p:pic>
      <p:sp>
        <p:nvSpPr>
          <p:cNvPr id="103" name=""/>
          <p:cNvSpPr txBox="1"/>
          <p:nvPr/>
        </p:nvSpPr>
        <p:spPr>
          <a:xfrm>
            <a:off x="5029200" y="2268360"/>
            <a:ext cx="4800600" cy="703440"/>
          </a:xfrm>
          <a:prstGeom prst="rect">
            <a:avLst/>
          </a:prstGeom>
          <a:noFill/>
          <a:ln w="2160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ARRL provides complete listings on their web page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Application>LibreOffice/7.2.4.1$Windows_X86_64 LibreOffice_project/27d75539669ac387bb498e35313b970b7fe9c4f9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2026-02-16T10:00:46Z</dcterms:created>
  <dc:creator/>
  <dc:description>Background design by Yun Chao Xu. Template implementation by Xin Li. 
2013/1/9</dc:description>
  <cp:keywords>Apache OpenOffice business Apache OpenOffice business</cp:keywords>
  <dc:language>en-US</dc:language>
  <cp:lastModifiedBy/>
  <dcterms:modified xsi:type="dcterms:W3CDTF">2026-02-24T06:03:20Z</dcterms:modified>
  <cp:revision>13</cp:revision>
  <dc:subject>Presentation Template Design-9</dc:subject>
  <dc:title>xinxinli-blue-squares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BSD (http://templates.services.openoffice.org/bsd-license)</vt:lpwstr>
  </property>
</Properties>
</file>