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28.png" ContentType="image/png"/>
  <Override PartName="/ppt/media/image100.png" ContentType="image/png"/>
  <Override PartName="/ppt/media/image1.jpeg" ContentType="image/jpeg"/>
  <Override PartName="/ppt/media/image59.png" ContentType="image/png"/>
  <Override PartName="/ppt/media/image131.png" ContentType="image/png"/>
  <Override PartName="/ppt/media/image17.jpeg" ContentType="image/jpeg"/>
  <Override PartName="/ppt/media/image3.png" ContentType="image/png"/>
  <Override PartName="/ppt/media/image2.png" ContentType="image/png"/>
  <Override PartName="/ppt/media/image130.png" ContentType="image/png"/>
  <Override PartName="/ppt/media/image58.png" ContentType="image/png"/>
  <Override PartName="/ppt/media/image70.png" ContentType="image/png"/>
  <Override PartName="/ppt/media/image4.png" ContentType="image/png"/>
  <Override PartName="/ppt/media/image5.png" ContentType="image/png"/>
  <Override PartName="/ppt/media/image72.png" ContentType="image/png"/>
  <Override PartName="/ppt/media/image6.png" ContentType="image/png"/>
  <Override PartName="/ppt/media/image34.jpeg" ContentType="image/jpeg"/>
  <Override PartName="/ppt/media/image73.png" ContentType="image/png"/>
  <Override PartName="/ppt/media/image7.png" ContentType="image/png"/>
  <Override PartName="/ppt/media/image74.png" ContentType="image/png"/>
  <Override PartName="/ppt/media/image8.png" ContentType="image/png"/>
  <Override PartName="/ppt/media/image23.jpeg" ContentType="image/jpeg"/>
  <Override PartName="/ppt/media/image9.png" ContentType="image/png"/>
  <Override PartName="/ppt/media/image10.png" ContentType="image/png"/>
  <Override PartName="/ppt/media/image118.jpeg" ContentType="image/jpeg"/>
  <Override PartName="/ppt/media/image29.jpeg" ContentType="image/jpeg"/>
  <Override PartName="/ppt/media/image11.png" ContentType="image/png"/>
  <Override PartName="/ppt/media/image12.png" ContentType="image/png"/>
  <Override PartName="/ppt/media/image13.png" ContentType="image/png"/>
  <Override PartName="/ppt/media/image14.png" ContentType="image/png"/>
  <Override PartName="/ppt/media/image124.jpeg" ContentType="image/jpeg"/>
  <Override PartName="/ppt/media/image15.png" ContentType="image/png"/>
  <Override PartName="/ppt/media/image16.png" ContentType="image/png"/>
  <Override PartName="/ppt/media/image18.png" ContentType="image/png"/>
  <Override PartName="/ppt/media/image19.png" ContentType="image/png"/>
  <Override PartName="/ppt/media/image20.png" ContentType="image/png"/>
  <Override PartName="/ppt/media/image139.png" ContentType="image/png"/>
  <Override PartName="/ppt/media/image40.jpeg" ContentType="image/jpeg"/>
  <Override PartName="/ppt/media/image110.jpeg" ContentType="image/jpeg"/>
  <Override PartName="/ppt/media/image21.jpeg" ContentType="image/jpeg"/>
  <Override PartName="/ppt/media/image54.png" ContentType="image/png"/>
  <Override PartName="/ppt/media/image22.jpeg" ContentType="image/jpeg"/>
  <Override PartName="/ppt/media/image64.png" ContentType="image/png"/>
  <Override PartName="/ppt/media/image24.jpeg" ContentType="image/jpeg"/>
  <Override PartName="/ppt/media/image25.png" ContentType="image/png"/>
  <Override PartName="/ppt/media/image26.png" ContentType="image/png"/>
  <Override PartName="/ppt/media/image27.png" ContentType="image/png"/>
  <Override PartName="/ppt/media/image30.jpeg" ContentType="image/jpeg"/>
  <Override PartName="/ppt/media/image32.png" ContentType="image/png"/>
  <Override PartName="/ppt/media/image31.png" ContentType="image/png"/>
  <Override PartName="/ppt/media/image33.png" ContentType="image/png"/>
  <Override PartName="/ppt/media/image48.jpeg" ContentType="image/jpeg"/>
  <Override PartName="/ppt/media/image35.png" ContentType="image/png"/>
  <Override PartName="/ppt/media/image36.png" ContentType="image/png"/>
  <Override PartName="/ppt/media/image37.png" ContentType="image/png"/>
  <Override PartName="/ppt/media/image38.png" ContentType="image/png"/>
  <Override PartName="/ppt/media/image39.jpeg" ContentType="image/jpeg"/>
  <Override PartName="/ppt/media/image55.png" ContentType="image/png"/>
  <Override PartName="/ppt/media/image41.jpeg" ContentType="image/jpe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jpeg" ContentType="image/jpeg"/>
  <Override PartName="/ppt/media/image49.png" ContentType="image/png"/>
  <Override PartName="/ppt/media/image121.png" ContentType="image/png"/>
  <Override PartName="/ppt/media/image50.png" ContentType="image/png"/>
  <Override PartName="/ppt/media/image51.png" ContentType="image/png"/>
  <Override PartName="/ppt/media/image52.png" ContentType="image/png"/>
  <Override PartName="/ppt/media/image53.png" ContentType="image/png"/>
  <Override PartName="/ppt/media/image56.png" ContentType="image/png"/>
  <Override PartName="/ppt/media/image57.png" ContentType="image/png"/>
  <Override PartName="/ppt/media/image60.png" ContentType="image/png"/>
  <Override PartName="/ppt/media/image61.png" ContentType="image/png"/>
  <Override PartName="/ppt/media/image62.png" ContentType="image/png"/>
  <Override PartName="/ppt/media/image63.png" ContentType="image/png"/>
  <Override PartName="/ppt/media/image65.png" ContentType="image/png"/>
  <Override PartName="/ppt/media/image66.png" ContentType="image/png"/>
  <Override PartName="/ppt/media/image67.png" ContentType="image/png"/>
  <Override PartName="/ppt/media/image68.png" ContentType="image/png"/>
  <Override PartName="/ppt/media/image140.png" ContentType="image/png"/>
  <Override PartName="/ppt/media/image69.png" ContentType="image/png"/>
  <Override PartName="/ppt/media/image141.png" ContentType="image/png"/>
  <Override PartName="/ppt/media/image71.jpeg" ContentType="image/jpeg"/>
  <Override PartName="/ppt/media/image75.jpeg" ContentType="image/jpeg"/>
  <Override PartName="/ppt/media/image76.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102.jpeg" ContentType="image/jpeg"/>
  <Override PartName="/ppt/media/image87.jpeg" ContentType="image/jpeg"/>
  <Override PartName="/ppt/media/image88.jpeg" ContentType="image/jpeg"/>
  <Override PartName="/ppt/media/image99.png" ContentType="image/png"/>
  <Override PartName="/ppt/media/image89.jpeg" ContentType="image/jpeg"/>
  <Override PartName="/ppt/media/image90.jpeg" ContentType="image/jpeg"/>
  <Override PartName="/ppt/media/image91.jpeg" ContentType="image/jpeg"/>
  <Override PartName="/ppt/media/image92.jpeg" ContentType="image/jpeg"/>
  <Override PartName="/ppt/media/image93.png" ContentType="image/png"/>
  <Override PartName="/ppt/media/image94.png" ContentType="image/png"/>
  <Override PartName="/ppt/media/image95.png" ContentType="image/png"/>
  <Override PartName="/ppt/media/image96.png" ContentType="image/png"/>
  <Override PartName="/ppt/media/image103.jpeg" ContentType="image/jpeg"/>
  <Override PartName="/ppt/media/image97.png" ContentType="image/png"/>
  <Override PartName="/ppt/media/image98.png" ContentType="image/png"/>
  <Override PartName="/ppt/media/image101.png" ContentType="image/png"/>
  <Override PartName="/ppt/media/image104.png" ContentType="image/png"/>
  <Override PartName="/ppt/media/image105.png" ContentType="image/png"/>
  <Override PartName="/ppt/media/image106.png" ContentType="image/png"/>
  <Override PartName="/ppt/media/image107.jpeg" ContentType="image/jpeg"/>
  <Override PartName="/ppt/media/image108.jpeg" ContentType="image/jpeg"/>
  <Override PartName="/ppt/media/image109.jpeg" ContentType="image/jpeg"/>
  <Override PartName="/ppt/media/image111.png" ContentType="image/png"/>
  <Override PartName="/ppt/media/image112.png" ContentType="image/png"/>
  <Override PartName="/ppt/media/image113.png" ContentType="image/png"/>
  <Override PartName="/ppt/media/image114.jpeg" ContentType="image/jpeg"/>
  <Override PartName="/ppt/media/image115.jpeg" ContentType="image/jpeg"/>
  <Override PartName="/ppt/media/image116.jpeg" ContentType="image/jpeg"/>
  <Override PartName="/ppt/media/image117.jpeg" ContentType="image/jpeg"/>
  <Override PartName="/ppt/media/image119.jpeg" ContentType="image/jpeg"/>
  <Override PartName="/ppt/media/image120.png" ContentType="image/png"/>
  <Override PartName="/ppt/media/image122.png" ContentType="image/png"/>
  <Override PartName="/ppt/media/image123.png" ContentType="image/png"/>
  <Override PartName="/ppt/media/image125.png" ContentType="image/png"/>
  <Override PartName="/ppt/media/image126.png" ContentType="image/png"/>
  <Override PartName="/ppt/media/image127.png" ContentType="image/png"/>
  <Override PartName="/ppt/media/image128.png" ContentType="image/png"/>
  <Override PartName="/ppt/media/image129.png" ContentType="image/png"/>
  <Override PartName="/ppt/media/image132.png" ContentType="image/png"/>
  <Override PartName="/ppt/media/image133.png" ContentType="image/png"/>
  <Override PartName="/ppt/media/image134.png" ContentType="image/png"/>
  <Override PartName="/ppt/media/image135.png" ContentType="image/png"/>
  <Override PartName="/ppt/media/image136.png" ContentType="image/png"/>
  <Override PartName="/ppt/media/image137.png" ContentType="image/png"/>
  <Override PartName="/ppt/media/image138.png" ContentType="image/png"/>
  <Override PartName="/ppt/media/image142.png" ContentType="image/png"/>
  <Override PartName="/ppt/media/image143.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10080625" cy="7559675"/>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27" name="PlaceHolder 2"/>
          <p:cNvSpPr>
            <a:spLocks noGrp="1"/>
          </p:cNvSpPr>
          <p:nvPr>
            <p:ph/>
          </p:nvPr>
        </p:nvSpPr>
        <p:spPr>
          <a:xfrm>
            <a:off x="900000" y="2340000"/>
            <a:ext cx="828000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28" name="PlaceHolder 3"/>
          <p:cNvSpPr>
            <a:spLocks noGrp="1"/>
          </p:cNvSpPr>
          <p:nvPr>
            <p:ph/>
          </p:nvPr>
        </p:nvSpPr>
        <p:spPr>
          <a:xfrm>
            <a:off x="900000" y="4630320"/>
            <a:ext cx="828000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30" name="PlaceHolder 2"/>
          <p:cNvSpPr>
            <a:spLocks noGrp="1"/>
          </p:cNvSpPr>
          <p:nvPr>
            <p:ph/>
          </p:nvPr>
        </p:nvSpPr>
        <p:spPr>
          <a:xfrm>
            <a:off x="900000" y="234000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31" name="PlaceHolder 3"/>
          <p:cNvSpPr>
            <a:spLocks noGrp="1"/>
          </p:cNvSpPr>
          <p:nvPr>
            <p:ph/>
          </p:nvPr>
        </p:nvSpPr>
        <p:spPr>
          <a:xfrm>
            <a:off x="5142600" y="234000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32" name="PlaceHolder 4"/>
          <p:cNvSpPr>
            <a:spLocks noGrp="1"/>
          </p:cNvSpPr>
          <p:nvPr>
            <p:ph/>
          </p:nvPr>
        </p:nvSpPr>
        <p:spPr>
          <a:xfrm>
            <a:off x="900000" y="463032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33" name="PlaceHolder 5"/>
          <p:cNvSpPr>
            <a:spLocks noGrp="1"/>
          </p:cNvSpPr>
          <p:nvPr>
            <p:ph/>
          </p:nvPr>
        </p:nvSpPr>
        <p:spPr>
          <a:xfrm>
            <a:off x="5142600" y="463032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35" name="PlaceHolder 2"/>
          <p:cNvSpPr>
            <a:spLocks noGrp="1"/>
          </p:cNvSpPr>
          <p:nvPr>
            <p:ph/>
          </p:nvPr>
        </p:nvSpPr>
        <p:spPr>
          <a:xfrm>
            <a:off x="900000" y="2340000"/>
            <a:ext cx="266580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36" name="PlaceHolder 3"/>
          <p:cNvSpPr>
            <a:spLocks noGrp="1"/>
          </p:cNvSpPr>
          <p:nvPr>
            <p:ph/>
          </p:nvPr>
        </p:nvSpPr>
        <p:spPr>
          <a:xfrm>
            <a:off x="3699360" y="2340000"/>
            <a:ext cx="266580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37" name="PlaceHolder 4"/>
          <p:cNvSpPr>
            <a:spLocks noGrp="1"/>
          </p:cNvSpPr>
          <p:nvPr>
            <p:ph/>
          </p:nvPr>
        </p:nvSpPr>
        <p:spPr>
          <a:xfrm>
            <a:off x="6499080" y="2340000"/>
            <a:ext cx="266580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38" name="PlaceHolder 5"/>
          <p:cNvSpPr>
            <a:spLocks noGrp="1"/>
          </p:cNvSpPr>
          <p:nvPr>
            <p:ph/>
          </p:nvPr>
        </p:nvSpPr>
        <p:spPr>
          <a:xfrm>
            <a:off x="900000" y="4630320"/>
            <a:ext cx="266580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39" name="PlaceHolder 6"/>
          <p:cNvSpPr>
            <a:spLocks noGrp="1"/>
          </p:cNvSpPr>
          <p:nvPr>
            <p:ph/>
          </p:nvPr>
        </p:nvSpPr>
        <p:spPr>
          <a:xfrm>
            <a:off x="3699360" y="4630320"/>
            <a:ext cx="266580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40" name="PlaceHolder 7"/>
          <p:cNvSpPr>
            <a:spLocks noGrp="1"/>
          </p:cNvSpPr>
          <p:nvPr>
            <p:ph/>
          </p:nvPr>
        </p:nvSpPr>
        <p:spPr>
          <a:xfrm>
            <a:off x="6499080" y="4630320"/>
            <a:ext cx="266580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6" name="PlaceHolder 2"/>
          <p:cNvSpPr>
            <a:spLocks noGrp="1"/>
          </p:cNvSpPr>
          <p:nvPr>
            <p:ph type="subTitle"/>
          </p:nvPr>
        </p:nvSpPr>
        <p:spPr>
          <a:xfrm>
            <a:off x="900000" y="2340000"/>
            <a:ext cx="8280000" cy="4384800"/>
          </a:xfrm>
          <a:prstGeom prst="rect">
            <a:avLst/>
          </a:prstGeom>
          <a:noFill/>
          <a:ln w="0">
            <a:noFill/>
          </a:ln>
        </p:spPr>
        <p:txBody>
          <a:bodyPr lIns="0" rIns="0" tIns="0" bIns="0" anchor="ctr">
            <a:noAutofit/>
          </a:bodyPr>
          <a:p>
            <a:pPr algn="ctr"/>
            <a:endParaRPr b="0" lang="en-US" sz="3200" spc="-1" strike="noStrike">
              <a:solidFill>
                <a:srgbClr val="804f00"/>
              </a:solidFill>
              <a:latin typeface="Source Sans Pro"/>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8"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10" name="PlaceHolder 2"/>
          <p:cNvSpPr>
            <a:spLocks noGrp="1"/>
          </p:cNvSpPr>
          <p:nvPr>
            <p:ph/>
          </p:nvPr>
        </p:nvSpPr>
        <p:spPr>
          <a:xfrm>
            <a:off x="900000" y="2340000"/>
            <a:ext cx="404028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11" name="PlaceHolder 3"/>
          <p:cNvSpPr>
            <a:spLocks noGrp="1"/>
          </p:cNvSpPr>
          <p:nvPr>
            <p:ph/>
          </p:nvPr>
        </p:nvSpPr>
        <p:spPr>
          <a:xfrm>
            <a:off x="5142600" y="2340000"/>
            <a:ext cx="404028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00000" y="936000"/>
            <a:ext cx="8280000" cy="5842080"/>
          </a:xfrm>
          <a:prstGeom prst="rect">
            <a:avLst/>
          </a:prstGeom>
          <a:noFill/>
          <a:ln w="0">
            <a:noFill/>
          </a:ln>
        </p:spPr>
        <p:txBody>
          <a:bodyPr lIns="0" rIns="0" tIns="0" bIns="0" anchor="ctr">
            <a:noAutofit/>
          </a:bodyPr>
          <a:p>
            <a:pPr algn="ctr"/>
            <a:endParaRPr b="0" lang="en-US" sz="3200" spc="-1" strike="noStrike">
              <a:solidFill>
                <a:srgbClr val="804f00"/>
              </a:solidFill>
              <a:latin typeface="Source Sans Pro"/>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15" name="PlaceHolder 2"/>
          <p:cNvSpPr>
            <a:spLocks noGrp="1"/>
          </p:cNvSpPr>
          <p:nvPr>
            <p:ph/>
          </p:nvPr>
        </p:nvSpPr>
        <p:spPr>
          <a:xfrm>
            <a:off x="900000" y="234000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16" name="PlaceHolder 3"/>
          <p:cNvSpPr>
            <a:spLocks noGrp="1"/>
          </p:cNvSpPr>
          <p:nvPr>
            <p:ph/>
          </p:nvPr>
        </p:nvSpPr>
        <p:spPr>
          <a:xfrm>
            <a:off x="5142600" y="2340000"/>
            <a:ext cx="404028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17" name="PlaceHolder 4"/>
          <p:cNvSpPr>
            <a:spLocks noGrp="1"/>
          </p:cNvSpPr>
          <p:nvPr>
            <p:ph/>
          </p:nvPr>
        </p:nvSpPr>
        <p:spPr>
          <a:xfrm>
            <a:off x="900000" y="463032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19" name="PlaceHolder 2"/>
          <p:cNvSpPr>
            <a:spLocks noGrp="1"/>
          </p:cNvSpPr>
          <p:nvPr>
            <p:ph/>
          </p:nvPr>
        </p:nvSpPr>
        <p:spPr>
          <a:xfrm>
            <a:off x="900000" y="2340000"/>
            <a:ext cx="404028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20" name="PlaceHolder 3"/>
          <p:cNvSpPr>
            <a:spLocks noGrp="1"/>
          </p:cNvSpPr>
          <p:nvPr>
            <p:ph/>
          </p:nvPr>
        </p:nvSpPr>
        <p:spPr>
          <a:xfrm>
            <a:off x="5142600" y="234000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21" name="PlaceHolder 4"/>
          <p:cNvSpPr>
            <a:spLocks noGrp="1"/>
          </p:cNvSpPr>
          <p:nvPr>
            <p:ph/>
          </p:nvPr>
        </p:nvSpPr>
        <p:spPr>
          <a:xfrm>
            <a:off x="5142600" y="463032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23" name="PlaceHolder 2"/>
          <p:cNvSpPr>
            <a:spLocks noGrp="1"/>
          </p:cNvSpPr>
          <p:nvPr>
            <p:ph/>
          </p:nvPr>
        </p:nvSpPr>
        <p:spPr>
          <a:xfrm>
            <a:off x="900000" y="234000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24" name="PlaceHolder 3"/>
          <p:cNvSpPr>
            <a:spLocks noGrp="1"/>
          </p:cNvSpPr>
          <p:nvPr>
            <p:ph/>
          </p:nvPr>
        </p:nvSpPr>
        <p:spPr>
          <a:xfrm>
            <a:off x="5142600" y="2340000"/>
            <a:ext cx="404028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
        <p:nvSpPr>
          <p:cNvPr id="25" name="PlaceHolder 4"/>
          <p:cNvSpPr>
            <a:spLocks noGrp="1"/>
          </p:cNvSpPr>
          <p:nvPr>
            <p:ph/>
          </p:nvPr>
        </p:nvSpPr>
        <p:spPr>
          <a:xfrm>
            <a:off x="900000" y="4630320"/>
            <a:ext cx="8280000" cy="209124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slideLayout" Target="../slideLayouts/slideLayout1.xml"/><Relationship Id="rId11" Type="http://schemas.openxmlformats.org/officeDocument/2006/relationships/slideLayout" Target="../slideLayouts/slideLayout2.xml"/><Relationship Id="rId12" Type="http://schemas.openxmlformats.org/officeDocument/2006/relationships/slideLayout" Target="../slideLayouts/slideLayout3.xml"/><Relationship Id="rId13" Type="http://schemas.openxmlformats.org/officeDocument/2006/relationships/slideLayout" Target="../slideLayouts/slideLayout4.xml"/><Relationship Id="rId14" Type="http://schemas.openxmlformats.org/officeDocument/2006/relationships/slideLayout" Target="../slideLayouts/slideLayout5.xml"/><Relationship Id="rId15" Type="http://schemas.openxmlformats.org/officeDocument/2006/relationships/slideLayout" Target="../slideLayouts/slideLayout6.xml"/><Relationship Id="rId16" Type="http://schemas.openxmlformats.org/officeDocument/2006/relationships/slideLayout" Target="../slideLayouts/slideLayout7.xml"/><Relationship Id="rId17" Type="http://schemas.openxmlformats.org/officeDocument/2006/relationships/slideLayout" Target="../slideLayouts/slideLayout8.xml"/><Relationship Id="rId18" Type="http://schemas.openxmlformats.org/officeDocument/2006/relationships/slideLayout" Target="../slideLayouts/slideLayout9.xml"/><Relationship Id="rId19" Type="http://schemas.openxmlformats.org/officeDocument/2006/relationships/slideLayout" Target="../slideLayouts/slideLayout10.xml"/><Relationship Id="rId20" Type="http://schemas.openxmlformats.org/officeDocument/2006/relationships/slideLayout" Target="../slideLayouts/slideLayout11.xml"/><Relationship Id="rId21"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Click to edit the title text format</a:t>
            </a:r>
            <a:endParaRPr b="0" lang="en-US" sz="4400" spc="-1" strike="noStrike">
              <a:solidFill>
                <a:srgbClr val="00804f"/>
              </a:solidFill>
              <a:latin typeface="Source Sans Pro"/>
            </a:endParaRPr>
          </a:p>
        </p:txBody>
      </p:sp>
      <p:sp>
        <p:nvSpPr>
          <p:cNvPr id="1" name="PlaceHolder 2"/>
          <p:cNvSpPr>
            <a:spLocks noGrp="1"/>
          </p:cNvSpPr>
          <p:nvPr>
            <p:ph type="body"/>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3"/>
              </a:buBlip>
            </a:pPr>
            <a:r>
              <a:rPr b="0" lang="en-US" sz="3200" spc="-1" strike="noStrike">
                <a:solidFill>
                  <a:srgbClr val="fa9a00"/>
                </a:solidFill>
                <a:latin typeface="Source Sans Pro"/>
              </a:rPr>
              <a:t>Click to edit the outline text format</a:t>
            </a:r>
            <a:endParaRPr b="0" lang="en-US" sz="3200" spc="-1" strike="noStrike">
              <a:solidFill>
                <a:srgbClr val="fa9a00"/>
              </a:solidFill>
              <a:latin typeface="Source Sans Pro"/>
            </a:endParaRPr>
          </a:p>
          <a:p>
            <a:pPr lvl="1" marL="864000" indent="-324000">
              <a:spcAft>
                <a:spcPts val="1134"/>
              </a:spcAft>
              <a:buSzPct val="100000"/>
              <a:buBlip>
                <a:blip r:embed="rId4"/>
              </a:buBlip>
            </a:pPr>
            <a:r>
              <a:rPr b="0" lang="en-US" sz="2800" spc="-1" strike="noStrike">
                <a:solidFill>
                  <a:srgbClr val="fa9a00"/>
                </a:solidFill>
                <a:latin typeface="Source Sans Pro"/>
              </a:rPr>
              <a:t>Second Outline Level</a:t>
            </a:r>
            <a:endParaRPr b="0" lang="en-US" sz="2800" spc="-1" strike="noStrike">
              <a:solidFill>
                <a:srgbClr val="fa9a00"/>
              </a:solidFill>
              <a:latin typeface="Source Sans Pro"/>
            </a:endParaRPr>
          </a:p>
          <a:p>
            <a:pPr lvl="2" marL="1296000" indent="-288000">
              <a:spcAft>
                <a:spcPts val="850"/>
              </a:spcAft>
              <a:buSzPct val="100000"/>
              <a:buBlip>
                <a:blip r:embed="rId5"/>
              </a:buBlip>
            </a:pPr>
            <a:r>
              <a:rPr b="0" lang="en-US" sz="2400" spc="-1" strike="noStrike">
                <a:solidFill>
                  <a:srgbClr val="fa9a00"/>
                </a:solidFill>
                <a:latin typeface="Source Sans Pro"/>
              </a:rPr>
              <a:t>Third Outline Level</a:t>
            </a:r>
            <a:endParaRPr b="0" lang="en-US" sz="2400" spc="-1" strike="noStrike">
              <a:solidFill>
                <a:srgbClr val="fa9a00"/>
              </a:solidFill>
              <a:latin typeface="Source Sans Pro"/>
            </a:endParaRPr>
          </a:p>
          <a:p>
            <a:pPr lvl="3" marL="1728000" indent="-216000">
              <a:spcAft>
                <a:spcPts val="567"/>
              </a:spcAft>
              <a:buSzPct val="100000"/>
              <a:buBlip>
                <a:blip r:embed="rId6"/>
              </a:buBlip>
            </a:pPr>
            <a:r>
              <a:rPr b="0" lang="en-US" sz="2000" spc="-1" strike="noStrike">
                <a:solidFill>
                  <a:srgbClr val="fa9a00"/>
                </a:solidFill>
                <a:latin typeface="Source Sans Pro"/>
              </a:rPr>
              <a:t>Fourth Outline Level</a:t>
            </a:r>
            <a:endParaRPr b="0" lang="en-US" sz="2000" spc="-1" strike="noStrike">
              <a:solidFill>
                <a:srgbClr val="fa9a00"/>
              </a:solidFill>
              <a:latin typeface="Source Sans Pro"/>
            </a:endParaRPr>
          </a:p>
          <a:p>
            <a:pPr lvl="4" marL="2160000" indent="-216000">
              <a:spcAft>
                <a:spcPts val="283"/>
              </a:spcAft>
              <a:buSzPct val="100000"/>
              <a:buBlip>
                <a:blip r:embed="rId7"/>
              </a:buBlip>
            </a:pPr>
            <a:r>
              <a:rPr b="0" lang="en-US" sz="2000" spc="-1" strike="noStrike">
                <a:solidFill>
                  <a:srgbClr val="fa9a00"/>
                </a:solidFill>
                <a:latin typeface="Source Sans Pro"/>
              </a:rPr>
              <a:t>Fifth Outline Level</a:t>
            </a:r>
            <a:endParaRPr b="0" lang="en-US" sz="2000" spc="-1" strike="noStrike">
              <a:solidFill>
                <a:srgbClr val="fa9a00"/>
              </a:solidFill>
              <a:latin typeface="Source Sans Pro"/>
            </a:endParaRPr>
          </a:p>
          <a:p>
            <a:pPr lvl="5" marL="2592000" indent="-216000">
              <a:spcAft>
                <a:spcPts val="283"/>
              </a:spcAft>
              <a:buSzPct val="100000"/>
              <a:buBlip>
                <a:blip r:embed="rId8"/>
              </a:buBlip>
            </a:pPr>
            <a:r>
              <a:rPr b="0" lang="en-US" sz="2000" spc="-1" strike="noStrike">
                <a:solidFill>
                  <a:srgbClr val="fa9a00"/>
                </a:solidFill>
                <a:latin typeface="Source Sans Pro"/>
              </a:rPr>
              <a:t>Sixth Outline Level</a:t>
            </a:r>
            <a:endParaRPr b="0" lang="en-US" sz="2000" spc="-1" strike="noStrike">
              <a:solidFill>
                <a:srgbClr val="fa9a00"/>
              </a:solidFill>
              <a:latin typeface="Source Sans Pro"/>
            </a:endParaRPr>
          </a:p>
          <a:p>
            <a:pPr lvl="6" marL="3024000" indent="-216000">
              <a:spcAft>
                <a:spcPts val="283"/>
              </a:spcAft>
              <a:buSzPct val="100000"/>
              <a:buBlip>
                <a:blip r:embed="rId9"/>
              </a:buBlip>
            </a:pPr>
            <a:r>
              <a:rPr b="0" lang="en-US" sz="2000" spc="-1" strike="noStrike">
                <a:solidFill>
                  <a:srgbClr val="fa9a00"/>
                </a:solidFill>
                <a:latin typeface="Source Sans Pro"/>
              </a:rPr>
              <a:t>Seventh Outline Level</a:t>
            </a:r>
            <a:endParaRPr b="0" lang="en-US" sz="2000" spc="-1" strike="noStrike">
              <a:solidFill>
                <a:srgbClr val="fa9a00"/>
              </a:solidFill>
              <a:latin typeface="Source Sans Pro"/>
            </a:endParaRPr>
          </a:p>
        </p:txBody>
      </p:sp>
      <p:sp>
        <p:nvSpPr>
          <p:cNvPr id="2" name="PlaceHolder 3"/>
          <p:cNvSpPr>
            <a:spLocks noGrp="1"/>
          </p:cNvSpPr>
          <p:nvPr>
            <p:ph type="dt"/>
          </p:nvPr>
        </p:nvSpPr>
        <p:spPr>
          <a:xfrm>
            <a:off x="900000" y="7020000"/>
            <a:ext cx="1800000" cy="540000"/>
          </a:xfrm>
          <a:prstGeom prst="rect">
            <a:avLst/>
          </a:prstGeom>
          <a:noFill/>
          <a:ln w="0">
            <a:noFill/>
          </a:ln>
        </p:spPr>
        <p:txBody>
          <a:bodyPr lIns="0" rIns="0" tIns="0" bIns="0" anchor="t">
            <a:noAutofit/>
          </a:bodyPr>
          <a:p>
            <a:r>
              <a:rPr b="0" lang="en-US" sz="1400" spc="-1" strike="noStrike">
                <a:solidFill>
                  <a:srgbClr val="fa9a00"/>
                </a:solidFill>
                <a:latin typeface="Arial"/>
              </a:rPr>
              <a:t>24.02.26</a:t>
            </a:r>
            <a:endParaRPr b="0" lang="en-US" sz="1400" spc="-1" strike="noStrike">
              <a:solidFill>
                <a:srgbClr val="fa9a00"/>
              </a:solidFill>
              <a:latin typeface="Arial"/>
            </a:endParaRPr>
          </a:p>
        </p:txBody>
      </p:sp>
      <p:sp>
        <p:nvSpPr>
          <p:cNvPr id="3" name="PlaceHolder 4"/>
          <p:cNvSpPr>
            <a:spLocks noGrp="1"/>
          </p:cNvSpPr>
          <p:nvPr>
            <p:ph type="ftr"/>
          </p:nvPr>
        </p:nvSpPr>
        <p:spPr>
          <a:xfrm>
            <a:off x="3240000" y="7020000"/>
            <a:ext cx="3600000" cy="540000"/>
          </a:xfrm>
          <a:prstGeom prst="rect">
            <a:avLst/>
          </a:prstGeom>
          <a:noFill/>
          <a:ln w="0">
            <a:noFill/>
          </a:ln>
        </p:spPr>
        <p:txBody>
          <a:bodyPr lIns="0" rIns="0" tIns="0" bIns="0" anchor="t">
            <a:noAutofit/>
          </a:bodyPr>
          <a:p>
            <a:pPr algn="ctr"/>
            <a:r>
              <a:rPr b="0" lang="en-US" sz="1400" spc="-1" strike="noStrike">
                <a:solidFill>
                  <a:srgbClr val="fa9a00"/>
                </a:solidFill>
                <a:latin typeface="Arial"/>
              </a:rPr>
              <a:t> </a:t>
            </a:r>
            <a:endParaRPr b="0" lang="en-US" sz="1400" spc="-1" strike="noStrike">
              <a:solidFill>
                <a:srgbClr val="fa9a00"/>
              </a:solidFill>
              <a:latin typeface="Arial"/>
            </a:endParaRPr>
          </a:p>
        </p:txBody>
      </p:sp>
      <p:sp>
        <p:nvSpPr>
          <p:cNvPr id="4" name="PlaceHolder 5"/>
          <p:cNvSpPr>
            <a:spLocks noGrp="1"/>
          </p:cNvSpPr>
          <p:nvPr>
            <p:ph type="sldNum"/>
          </p:nvPr>
        </p:nvSpPr>
        <p:spPr>
          <a:xfrm>
            <a:off x="7380000" y="7020000"/>
            <a:ext cx="1800000" cy="540000"/>
          </a:xfrm>
          <a:prstGeom prst="rect">
            <a:avLst/>
          </a:prstGeom>
          <a:noFill/>
          <a:ln w="0">
            <a:noFill/>
          </a:ln>
        </p:spPr>
        <p:txBody>
          <a:bodyPr lIns="0" rIns="0" tIns="0" bIns="0" anchor="t">
            <a:noAutofit/>
          </a:bodyPr>
          <a:p>
            <a:pPr algn="r"/>
            <a:fld id="{33A64E3D-5C09-426D-82B6-8901D8ACDAA5}" type="slidenum">
              <a:rPr b="0" lang="en-US" sz="1400" spc="-1" strike="noStrike">
                <a:solidFill>
                  <a:srgbClr val="fa9a00"/>
                </a:solidFill>
                <a:latin typeface="Arial"/>
              </a:rPr>
              <a:t>43</a:t>
            </a:fld>
            <a:endParaRPr b="0" lang="en-US" sz="1400" spc="-1" strike="noStrike">
              <a:solidFill>
                <a:srgbClr val="fa9a00"/>
              </a:solidFill>
              <a:latin typeface="Arial"/>
            </a:endParaRPr>
          </a:p>
        </p:txBody>
      </p:sp>
    </p:spTree>
  </p:cSld>
  <p:clrMap bg1="lt1" bg2="lt2" tx1="dk1" tx2="dk2" accent1="accent1" accent2="accent2" accent3="accent3" accent4="accent4" accent5="accent5" accent6="accent6" hlink="hlink" folHlink="folHlink"/>
  <p:sldLayoutIdLst>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hyperlink" Target="https://www.pcbway.com/project/shareproject/K3NG_Rotator_Dual_Axis_Controller_Board_fd759cc2.html" TargetMode="External"/><Relationship Id="rId7" Type="http://schemas.openxmlformats.org/officeDocument/2006/relationships/hyperlink" Target="https://www.nf4rc.club/how-to-docs/satellite-system-part-ii-rotator-control-board/" TargetMode="External"/><Relationship Id="rId8"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jpeg"/><Relationship Id="rId6"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hyperlink" Target="https://www.nf4rc.club/how-to-docs/satellite-system-part-iii-antenna-dual-axis-rotator-system/" TargetMode="External"/><Relationship Id="rId3"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jpeg"/><Relationship Id="rId5"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image" Target="../media/image75.jpeg"/><Relationship Id="rId5"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87.jpeg"/><Relationship Id="rId2" Type="http://schemas.openxmlformats.org/officeDocument/2006/relationships/image" Target="../media/image88.jpeg"/><Relationship Id="rId3" Type="http://schemas.openxmlformats.org/officeDocument/2006/relationships/hyperlink" Target="http://www.fredspinner.com/W0FMS/CheapYagi/vjbcy.html" TargetMode="External"/><Relationship Id="rId4"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image" Target="../media/image90.jpeg"/><Relationship Id="rId3"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91.jpeg"/><Relationship Id="rId2" Type="http://schemas.openxmlformats.org/officeDocument/2006/relationships/image" Target="../media/image92.jpeg"/><Relationship Id="rId3" Type="http://schemas.openxmlformats.org/officeDocument/2006/relationships/hyperlink" Target="https://www.nf4rc.club/how-to-docs/satellite-system-part-iv-cross-polarized-yagis/" TargetMode="External"/><Relationship Id="rId4"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95.png"/><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image" Target="../media/image100.png"/><Relationship Id="rId3" Type="http://schemas.openxmlformats.org/officeDocument/2006/relationships/image" Target="../media/image101.png"/><Relationship Id="rId4"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image" Target="../media/image102.jpeg"/><Relationship Id="rId2" Type="http://schemas.openxmlformats.org/officeDocument/2006/relationships/image" Target="../media/image103.jpeg"/><Relationship Id="rId3"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image" Target="../media/image105.png"/><Relationship Id="rId3" Type="http://schemas.openxmlformats.org/officeDocument/2006/relationships/image" Target="../media/image106.png"/><Relationship Id="rId4"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image" Target="../media/image107.jpeg"/><Relationship Id="rId2"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108.jpeg"/><Relationship Id="rId2"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image" Target="../media/image109.jpeg"/><Relationship Id="rId2"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image" Target="../media/image110.jpeg"/><Relationship Id="rId2" Type="http://schemas.openxmlformats.org/officeDocument/2006/relationships/hyperlink" Target="https://www.nf4rc.club/how-to-docs/satellite-mast-mounted-preamp-protection-board/" TargetMode="External"/><Relationship Id="rId3" Type="http://schemas.openxmlformats.org/officeDocument/2006/relationships/slideLayout" Target="../slideLayouts/slideLayout3.xml"/>
</Relationships>
</file>

<file path=ppt/slides/_rels/slide39.xml.rels><?xml version="1.0" encoding="UTF-8"?>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jpeg"/><Relationship Id="rId5"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3.xml"/>
</Relationships>
</file>

<file path=ppt/slides/_rels/slide40.xml.rels><?xml version="1.0" encoding="UTF-8"?>
<Relationships xmlns="http://schemas.openxmlformats.org/package/2006/relationships"><Relationship Id="rId1" Type="http://schemas.openxmlformats.org/officeDocument/2006/relationships/image" Target="../media/image115.jpeg"/><Relationship Id="rId2" Type="http://schemas.openxmlformats.org/officeDocument/2006/relationships/slideLayout" Target="../slideLayouts/slideLayout3.xml"/>
</Relationships>
</file>

<file path=ppt/slides/_rels/slide41.xml.rels><?xml version="1.0" encoding="UTF-8"?>
<Relationships xmlns="http://schemas.openxmlformats.org/package/2006/relationships"><Relationship Id="rId1" Type="http://schemas.openxmlformats.org/officeDocument/2006/relationships/image" Target="../media/image116.jpeg"/><Relationship Id="rId2" Type="http://schemas.openxmlformats.org/officeDocument/2006/relationships/image" Target="../media/image117.jpeg"/><Relationship Id="rId3" Type="http://schemas.openxmlformats.org/officeDocument/2006/relationships/image" Target="../media/image118.jpeg"/><Relationship Id="rId4" Type="http://schemas.openxmlformats.org/officeDocument/2006/relationships/slideLayout" Target="../slideLayouts/slideLayout3.xml"/>
</Relationships>
</file>

<file path=ppt/slides/_rels/slide42.xml.rels><?xml version="1.0" encoding="UTF-8"?>
<Relationships xmlns="http://schemas.openxmlformats.org/package/2006/relationships"><Relationship Id="rId1" Type="http://schemas.openxmlformats.org/officeDocument/2006/relationships/image" Target="../media/image119.jpeg"/><Relationship Id="rId2" Type="http://schemas.openxmlformats.org/officeDocument/2006/relationships/slideLayout" Target="../slideLayouts/slideLayout3.xml"/>
</Relationships>
</file>

<file path=ppt/slides/_rels/slide43.xml.rels><?xml version="1.0" encoding="UTF-8"?>
<Relationships xmlns="http://schemas.openxmlformats.org/package/2006/relationships"><Relationship Id="rId1" Type="http://schemas.openxmlformats.org/officeDocument/2006/relationships/image" Target="../media/image120.png"/><Relationship Id="rId2" Type="http://schemas.openxmlformats.org/officeDocument/2006/relationships/image" Target="../media/image121.png"/><Relationship Id="rId3" Type="http://schemas.openxmlformats.org/officeDocument/2006/relationships/image" Target="../media/image122.png"/><Relationship Id="rId4" Type="http://schemas.openxmlformats.org/officeDocument/2006/relationships/image" Target="../media/image123.png"/><Relationship Id="rId5" Type="http://schemas.openxmlformats.org/officeDocument/2006/relationships/image" Target="../media/image124.jpeg"/><Relationship Id="rId6" Type="http://schemas.openxmlformats.org/officeDocument/2006/relationships/slideLayout" Target="../slideLayouts/slideLayout3.xml"/>
</Relationships>
</file>

<file path=ppt/slides/_rels/slide44.xml.rels><?xml version="1.0" encoding="UTF-8"?>
<Relationships xmlns="http://schemas.openxmlformats.org/package/2006/relationships"><Relationship Id="rId1" Type="http://schemas.openxmlformats.org/officeDocument/2006/relationships/image" Target="../media/image125.png"/><Relationship Id="rId2" Type="http://schemas.openxmlformats.org/officeDocument/2006/relationships/image" Target="../media/image126.png"/><Relationship Id="rId3" Type="http://schemas.openxmlformats.org/officeDocument/2006/relationships/image" Target="../media/image127.png"/><Relationship Id="rId4" Type="http://schemas.openxmlformats.org/officeDocument/2006/relationships/slideLayout" Target="../slideLayouts/slideLayout3.xml"/>
</Relationships>
</file>

<file path=ppt/slides/_rels/slide45.xml.rels><?xml version="1.0" encoding="UTF-8"?>
<Relationships xmlns="http://schemas.openxmlformats.org/package/2006/relationships"><Relationship Id="rId1" Type="http://schemas.openxmlformats.org/officeDocument/2006/relationships/image" Target="../media/image128.png"/><Relationship Id="rId2" Type="http://schemas.openxmlformats.org/officeDocument/2006/relationships/image" Target="../media/image129.png"/><Relationship Id="rId3" Type="http://schemas.openxmlformats.org/officeDocument/2006/relationships/image" Target="../media/image130.png"/><Relationship Id="rId4" Type="http://schemas.openxmlformats.org/officeDocument/2006/relationships/image" Target="../media/image131.png"/><Relationship Id="rId5" Type="http://schemas.openxmlformats.org/officeDocument/2006/relationships/slideLayout" Target="../slideLayouts/slideLayout3.xml"/>
</Relationships>
</file>

<file path=ppt/slides/_rels/slide46.xml.rels><?xml version="1.0" encoding="UTF-8"?>
<Relationships xmlns="http://schemas.openxmlformats.org/package/2006/relationships"><Relationship Id="rId1" Type="http://schemas.openxmlformats.org/officeDocument/2006/relationships/image" Target="../media/image132.png"/><Relationship Id="rId2" Type="http://schemas.openxmlformats.org/officeDocument/2006/relationships/image" Target="../media/image133.png"/><Relationship Id="rId3" Type="http://schemas.openxmlformats.org/officeDocument/2006/relationships/image" Target="../media/image134.png"/><Relationship Id="rId4" Type="http://schemas.openxmlformats.org/officeDocument/2006/relationships/slideLayout" Target="../slideLayouts/slideLayout3.xml"/>
</Relationships>
</file>

<file path=ppt/slides/_rels/slide47.xml.rels><?xml version="1.0" encoding="UTF-8"?>
<Relationships xmlns="http://schemas.openxmlformats.org/package/2006/relationships"><Relationship Id="rId1" Type="http://schemas.openxmlformats.org/officeDocument/2006/relationships/image" Target="../media/image135.png"/><Relationship Id="rId2" Type="http://schemas.openxmlformats.org/officeDocument/2006/relationships/image" Target="../media/image136.png"/><Relationship Id="rId3" Type="http://schemas.openxmlformats.org/officeDocument/2006/relationships/image" Target="../media/image137.png"/><Relationship Id="rId4" Type="http://schemas.openxmlformats.org/officeDocument/2006/relationships/image" Target="../media/image138.png"/><Relationship Id="rId5" Type="http://schemas.openxmlformats.org/officeDocument/2006/relationships/image" Target="../media/image139.png"/><Relationship Id="rId6" Type="http://schemas.openxmlformats.org/officeDocument/2006/relationships/image" Target="../media/image140.png"/><Relationship Id="rId7" Type="http://schemas.openxmlformats.org/officeDocument/2006/relationships/image" Target="../media/image141.png"/><Relationship Id="rId8" Type="http://schemas.openxmlformats.org/officeDocument/2006/relationships/image" Target="../media/image142.png"/><Relationship Id="rId9" Type="http://schemas.openxmlformats.org/officeDocument/2006/relationships/image" Target="../media/image143.png"/><Relationship Id="rId10" Type="http://schemas.openxmlformats.org/officeDocument/2006/relationships/slideLayout" Target="../slideLayouts/slideLayout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hyperlink" Target="https://www.nf4rc.club/how-to-docs/satellite-system-part-i-overview/" TargetMode="External"/><Relationship Id="rId5"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900000" y="936000"/>
            <a:ext cx="8280000" cy="126036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Poor-Man’s SATELLITE STATION</a:t>
            </a:r>
            <a:endParaRPr b="0" lang="en-US" sz="4400" spc="-1" strike="noStrike">
              <a:solidFill>
                <a:srgbClr val="00804f"/>
              </a:solidFill>
              <a:latin typeface="Source Sans Pro"/>
            </a:endParaRPr>
          </a:p>
        </p:txBody>
      </p:sp>
      <p:sp>
        <p:nvSpPr>
          <p:cNvPr id="42" name="PlaceHolder 2"/>
          <p:cNvSpPr>
            <a:spLocks noGrp="1"/>
          </p:cNvSpPr>
          <p:nvPr>
            <p:ph/>
          </p:nvPr>
        </p:nvSpPr>
        <p:spPr>
          <a:xfrm>
            <a:off x="900000" y="2340000"/>
            <a:ext cx="8280000" cy="4320360"/>
          </a:xfrm>
          <a:prstGeom prst="rect">
            <a:avLst/>
          </a:prstGeom>
          <a:noFill/>
          <a:ln w="0">
            <a:noFill/>
          </a:ln>
        </p:spPr>
        <p:txBody>
          <a:bodyPr lIns="0" rIns="0" tIns="0" bIns="0" anchor="t">
            <a:noAutofit/>
          </a:bodyPr>
          <a:p>
            <a:r>
              <a:rPr b="0" lang="en-US" sz="3200" spc="-1" strike="noStrike">
                <a:solidFill>
                  <a:srgbClr val="fa9a00"/>
                </a:solidFill>
                <a:latin typeface="Source Sans Pro"/>
              </a:rPr>
              <a:t>The story of trying to develop an inexpensive ground station to use amateur radio satellites</a:t>
            </a:r>
            <a:endParaRPr b="0" lang="en-US" sz="3200" spc="-1" strike="noStrike">
              <a:solidFill>
                <a:srgbClr val="fa9a00"/>
              </a:solidFill>
              <a:latin typeface="Source Sans Pro"/>
            </a:endParaRPr>
          </a:p>
          <a:p>
            <a:endParaRPr b="0" lang="en-US" sz="3200" spc="-1" strike="noStrike">
              <a:solidFill>
                <a:srgbClr val="fa9a00"/>
              </a:solidFill>
              <a:latin typeface="Source Sans Pro"/>
            </a:endParaRPr>
          </a:p>
          <a:p>
            <a:r>
              <a:rPr b="0" lang="en-US" sz="3200" spc="-1" strike="noStrike">
                <a:solidFill>
                  <a:srgbClr val="fa9a00"/>
                </a:solidFill>
                <a:latin typeface="Source Sans Pro"/>
              </a:rPr>
              <a:t>Gordon Gibby KX4Z</a:t>
            </a:r>
            <a:endParaRPr b="0" lang="en-US" sz="3200" spc="-1" strike="noStrike">
              <a:solidFill>
                <a:srgbClr val="fa9a00"/>
              </a:solidFill>
              <a:latin typeface="Source Sans Pro"/>
            </a:endParaRPr>
          </a:p>
          <a:p>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title"/>
          </p:nvPr>
        </p:nvSpPr>
        <p:spPr>
          <a:xfrm>
            <a:off x="900000" y="180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Gerbers for PCB</a:t>
            </a:r>
            <a:endParaRPr b="0" lang="en-US" sz="4400" spc="-1" strike="noStrike">
              <a:solidFill>
                <a:srgbClr val="00804f"/>
              </a:solidFill>
              <a:latin typeface="Source Sans Pro"/>
            </a:endParaRPr>
          </a:p>
        </p:txBody>
      </p:sp>
      <p:sp>
        <p:nvSpPr>
          <p:cNvPr id="66" name="PlaceHolder 2"/>
          <p:cNvSpPr>
            <a:spLocks noGrp="1"/>
          </p:cNvSpPr>
          <p:nvPr>
            <p:ph/>
          </p:nvPr>
        </p:nvSpPr>
        <p:spPr>
          <a:xfrm>
            <a:off x="180000" y="1260000"/>
            <a:ext cx="6660000" cy="19800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2200" spc="-1" strike="noStrike">
                <a:solidFill>
                  <a:srgbClr val="000000"/>
                </a:solidFill>
                <a:latin typeface="Source Sans Pro"/>
              </a:rPr>
              <a:t>Control via USB port (Yaesu language) or </a:t>
            </a:r>
            <a:r>
              <a:rPr b="0" lang="en-US" sz="2200" spc="-1" strike="noStrike">
                <a:solidFill>
                  <a:srgbClr val="000000"/>
                </a:solidFill>
                <a:latin typeface="Source Sans Pro"/>
              </a:rPr>
              <a:t>manual</a:t>
            </a:r>
            <a:endParaRPr b="0" lang="en-US" sz="2200" spc="-1" strike="noStrike">
              <a:solidFill>
                <a:srgbClr val="fa9a00"/>
              </a:solidFill>
              <a:latin typeface="Source Sans Pro"/>
            </a:endParaRPr>
          </a:p>
          <a:p>
            <a:pPr marL="432000" indent="-324000">
              <a:spcAft>
                <a:spcPts val="1409"/>
              </a:spcAft>
              <a:buSzPct val="100000"/>
              <a:buBlip>
                <a:blip r:embed="rId2"/>
              </a:buBlip>
            </a:pPr>
            <a:r>
              <a:rPr b="0" lang="en-US" sz="2200" spc="-1" strike="noStrike">
                <a:solidFill>
                  <a:srgbClr val="000000"/>
                </a:solidFill>
                <a:latin typeface="Source Sans Pro"/>
              </a:rPr>
              <a:t>Analog potentiometer angle sense inputs</a:t>
            </a:r>
            <a:endParaRPr b="0" lang="en-US" sz="2200" spc="-1" strike="noStrike">
              <a:solidFill>
                <a:srgbClr val="fa9a00"/>
              </a:solidFill>
              <a:latin typeface="Source Sans Pro"/>
            </a:endParaRPr>
          </a:p>
          <a:p>
            <a:pPr marL="432000" indent="-324000">
              <a:spcAft>
                <a:spcPts val="1409"/>
              </a:spcAft>
              <a:buSzPct val="100000"/>
              <a:buBlip>
                <a:blip r:embed="rId3"/>
              </a:buBlip>
            </a:pPr>
            <a:r>
              <a:rPr b="0" lang="en-US" sz="2200" spc="-1" strike="noStrike">
                <a:solidFill>
                  <a:srgbClr val="000000"/>
                </a:solidFill>
                <a:latin typeface="Source Sans Pro"/>
              </a:rPr>
              <a:t>DC output controls for Yaesu DC motor rotators</a:t>
            </a:r>
            <a:endParaRPr b="0" lang="en-US" sz="2200" spc="-1" strike="noStrike">
              <a:solidFill>
                <a:srgbClr val="fa9a00"/>
              </a:solidFill>
              <a:latin typeface="Source Sans Pro"/>
            </a:endParaRPr>
          </a:p>
          <a:p>
            <a:pPr marL="432000" indent="-324000">
              <a:spcAft>
                <a:spcPts val="1409"/>
              </a:spcAft>
              <a:buSzPct val="100000"/>
              <a:buBlip>
                <a:blip r:embed="rId4"/>
              </a:buBlip>
            </a:pPr>
            <a:r>
              <a:rPr b="0" lang="en-US" sz="2200" spc="-1" strike="noStrike">
                <a:solidFill>
                  <a:srgbClr val="000000"/>
                </a:solidFill>
                <a:latin typeface="Source Sans Pro"/>
              </a:rPr>
              <a:t>LCD monitor output reads position</a:t>
            </a:r>
            <a:endParaRPr b="0" lang="en-US" sz="2200" spc="-1" strike="noStrike">
              <a:solidFill>
                <a:srgbClr val="fa9a00"/>
              </a:solidFill>
              <a:latin typeface="Source Sans Pro"/>
            </a:endParaRPr>
          </a:p>
        </p:txBody>
      </p:sp>
      <p:pic>
        <p:nvPicPr>
          <p:cNvPr id="67" name="" descr=""/>
          <p:cNvPicPr/>
          <p:nvPr/>
        </p:nvPicPr>
        <p:blipFill>
          <a:blip r:embed="rId5"/>
          <a:stretch/>
        </p:blipFill>
        <p:spPr>
          <a:xfrm>
            <a:off x="0" y="4140000"/>
            <a:ext cx="6856560" cy="3482280"/>
          </a:xfrm>
          <a:prstGeom prst="rect">
            <a:avLst/>
          </a:prstGeom>
          <a:ln w="0">
            <a:noFill/>
          </a:ln>
        </p:spPr>
      </p:pic>
      <p:sp>
        <p:nvSpPr>
          <p:cNvPr id="68" name=""/>
          <p:cNvSpPr txBox="1"/>
          <p:nvPr/>
        </p:nvSpPr>
        <p:spPr>
          <a:xfrm>
            <a:off x="5760000" y="3177720"/>
            <a:ext cx="3960000" cy="602280"/>
          </a:xfrm>
          <a:prstGeom prst="rect">
            <a:avLst/>
          </a:prstGeom>
          <a:noFill/>
          <a:ln w="0">
            <a:noFill/>
          </a:ln>
        </p:spPr>
        <p:txBody>
          <a:bodyPr lIns="90000" rIns="90000" tIns="45000" bIns="45000" anchor="t">
            <a:noAutofit/>
          </a:bodyPr>
          <a:p>
            <a:r>
              <a:rPr b="0" lang="en-US" sz="1800" spc="-1" strike="noStrike">
                <a:solidFill>
                  <a:srgbClr val="00804f"/>
                </a:solidFill>
                <a:latin typeface="Arial"/>
              </a:rPr>
              <a:t>Shared Project on PCBWAY</a:t>
            </a:r>
            <a:endParaRPr b="0" lang="en-US" sz="1800" spc="-1" strike="noStrike">
              <a:solidFill>
                <a:srgbClr val="00804f"/>
              </a:solidFill>
              <a:latin typeface="Arial"/>
            </a:endParaRPr>
          </a:p>
          <a:p>
            <a:r>
              <a:rPr b="0" lang="en-US" sz="1800" spc="-1" strike="noStrike">
                <a:solidFill>
                  <a:srgbClr val="00804f"/>
                </a:solidFill>
                <a:latin typeface="Arial"/>
                <a:hlinkClick r:id="rId6"/>
              </a:rPr>
              <a:t>https://www.pcbway.com/project/shareproject/K3NG_Rotator_Dual_Axis_Controller_Board_fd759cc2.html</a:t>
            </a:r>
            <a:endParaRPr b="0" lang="en-US" sz="1800" spc="-1" strike="noStrike">
              <a:solidFill>
                <a:srgbClr val="00804f"/>
              </a:solidFill>
              <a:latin typeface="Arial"/>
            </a:endParaRPr>
          </a:p>
        </p:txBody>
      </p:sp>
      <p:sp>
        <p:nvSpPr>
          <p:cNvPr id="69" name=""/>
          <p:cNvSpPr txBox="1"/>
          <p:nvPr/>
        </p:nvSpPr>
        <p:spPr>
          <a:xfrm>
            <a:off x="180000" y="3420000"/>
            <a:ext cx="5400000" cy="720000"/>
          </a:xfrm>
          <a:prstGeom prst="rect">
            <a:avLst/>
          </a:prstGeom>
          <a:noFill/>
          <a:ln w="0">
            <a:noFill/>
          </a:ln>
        </p:spPr>
        <p:txBody>
          <a:bodyPr lIns="90000" rIns="90000" tIns="45000" bIns="45000" anchor="t">
            <a:noAutofit/>
          </a:bodyPr>
          <a:p>
            <a:r>
              <a:rPr b="0" lang="en-US" sz="1800" spc="-1" strike="noStrike">
                <a:solidFill>
                  <a:srgbClr val="00804f"/>
                </a:solidFill>
                <a:latin typeface="Arial"/>
                <a:hlinkClick r:id="rId7"/>
              </a:rPr>
              <a:t>https://www.nf4rc.club/how-to-docs/satellite-system-part-ii-rotator-control-board/</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900000" y="214200"/>
            <a:ext cx="8280000" cy="1405800"/>
          </a:xfrm>
          <a:prstGeom prst="rect">
            <a:avLst/>
          </a:prstGeom>
          <a:noFill/>
          <a:ln w="0">
            <a:noFill/>
          </a:ln>
        </p:spPr>
        <p:txBody>
          <a:bodyPr lIns="0" rIns="0" tIns="0" bIns="0" anchor="ctr">
            <a:noAutofit/>
          </a:bodyPr>
          <a:p>
            <a:pPr algn="ctr"/>
            <a:r>
              <a:rPr b="0" lang="en-US" sz="4400" spc="-1" strike="noStrike">
                <a:solidFill>
                  <a:srgbClr val="ff0000"/>
                </a:solidFill>
                <a:latin typeface="Source Sans Pro"/>
              </a:rPr>
              <a:t>POINTING:</a:t>
            </a:r>
            <a:br/>
            <a:r>
              <a:rPr b="0" lang="en-US" sz="4400" spc="-1" strike="noStrike">
                <a:solidFill>
                  <a:srgbClr val="00804f"/>
                </a:solidFill>
                <a:latin typeface="Source Sans Pro"/>
              </a:rPr>
              <a:t>b) Control Software:  Gpredict</a:t>
            </a:r>
            <a:endParaRPr b="0" lang="en-US" sz="4400" spc="-1" strike="noStrike">
              <a:solidFill>
                <a:srgbClr val="00804f"/>
              </a:solidFill>
              <a:latin typeface="Source Sans Pro"/>
            </a:endParaRPr>
          </a:p>
        </p:txBody>
      </p:sp>
      <p:pic>
        <p:nvPicPr>
          <p:cNvPr id="71" name="" descr=""/>
          <p:cNvPicPr/>
          <p:nvPr/>
        </p:nvPicPr>
        <p:blipFill>
          <a:blip r:embed="rId1"/>
          <a:stretch/>
        </p:blipFill>
        <p:spPr>
          <a:xfrm>
            <a:off x="2340000" y="1730160"/>
            <a:ext cx="7380000" cy="3849840"/>
          </a:xfrm>
          <a:prstGeom prst="rect">
            <a:avLst/>
          </a:prstGeom>
          <a:ln w="0">
            <a:noFill/>
          </a:ln>
        </p:spPr>
      </p:pic>
      <p:sp>
        <p:nvSpPr>
          <p:cNvPr id="72" name=""/>
          <p:cNvSpPr txBox="1"/>
          <p:nvPr/>
        </p:nvSpPr>
        <p:spPr>
          <a:xfrm>
            <a:off x="180000" y="3960000"/>
            <a:ext cx="4320000" cy="2138040"/>
          </a:xfrm>
          <a:prstGeom prst="rect">
            <a:avLst/>
          </a:prstGeom>
          <a:noFill/>
          <a:ln w="0">
            <a:noFill/>
          </a:ln>
        </p:spPr>
        <p:txBody>
          <a:bodyPr lIns="90000" rIns="90000" tIns="45000" bIns="45000" anchor="t">
            <a:noAutofit/>
          </a:bodyPr>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Nice display</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TLE updates</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Controls rotator via HAMLIB</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Controls simple radio(s) via HAMLIB</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FREE</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HAMLIB:   rigctld to control rig</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HAMLIB    rotctld to control rotator (can speak YAESU)</a:t>
            </a:r>
            <a:endParaRPr b="0" lang="en-US" sz="1800" spc="-1" strike="noStrike">
              <a:solidFill>
                <a:srgbClr val="00804f"/>
              </a:solidFill>
              <a:latin typeface="Arial"/>
            </a:endParaRPr>
          </a:p>
        </p:txBody>
      </p:sp>
      <p:sp>
        <p:nvSpPr>
          <p:cNvPr id="73" name=""/>
          <p:cNvSpPr txBox="1"/>
          <p:nvPr/>
        </p:nvSpPr>
        <p:spPr>
          <a:xfrm>
            <a:off x="2160000" y="6265800"/>
            <a:ext cx="4320000" cy="1114200"/>
          </a:xfrm>
          <a:prstGeom prst="rect">
            <a:avLst/>
          </a:prstGeom>
          <a:noFill/>
          <a:ln w="0">
            <a:noFill/>
          </a:ln>
        </p:spPr>
        <p:txBody>
          <a:bodyPr lIns="90000" rIns="90000" tIns="45000" bIns="45000" anchor="t">
            <a:noAutofit/>
          </a:bodyPr>
          <a:p>
            <a:r>
              <a:rPr b="0" lang="en-US" sz="1800" spc="-1" strike="noStrike">
                <a:solidFill>
                  <a:srgbClr val="ff0000"/>
                </a:solidFill>
                <a:latin typeface="Arial"/>
              </a:rPr>
              <a:t>I got it working with the rotator,</a:t>
            </a:r>
            <a:endParaRPr b="0" lang="en-US" sz="1800" spc="-1" strike="noStrike">
              <a:solidFill>
                <a:srgbClr val="00804f"/>
              </a:solidFill>
              <a:latin typeface="Arial"/>
            </a:endParaRPr>
          </a:p>
          <a:p>
            <a:r>
              <a:rPr b="0" lang="en-US" sz="1800" spc="-1" strike="noStrike">
                <a:solidFill>
                  <a:srgbClr val="ff0000"/>
                </a:solidFill>
                <a:latin typeface="Arial"/>
              </a:rPr>
              <a:t>But I could NEVER get it to properly control the ICOM 820H to link uplink and downlink with changes</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0" y="144000"/>
            <a:ext cx="8280000" cy="936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Software:  SATPC32</a:t>
            </a:r>
            <a:endParaRPr b="0" lang="en-US" sz="4400" spc="-1" strike="noStrike">
              <a:solidFill>
                <a:srgbClr val="00804f"/>
              </a:solidFill>
              <a:latin typeface="Source Sans Pro"/>
            </a:endParaRPr>
          </a:p>
        </p:txBody>
      </p:sp>
      <p:sp>
        <p:nvSpPr>
          <p:cNvPr id="75" name="PlaceHolder 2"/>
          <p:cNvSpPr>
            <a:spLocks noGrp="1"/>
          </p:cNvSpPr>
          <p:nvPr>
            <p:ph/>
          </p:nvPr>
        </p:nvSpPr>
        <p:spPr>
          <a:xfrm>
            <a:off x="900000" y="1080000"/>
            <a:ext cx="7200000" cy="2405880"/>
          </a:xfrm>
          <a:prstGeom prst="rect">
            <a:avLst/>
          </a:prstGeom>
          <a:noFill/>
          <a:ln w="0">
            <a:noFill/>
          </a:ln>
        </p:spPr>
        <p:txBody>
          <a:bodyPr lIns="0" rIns="0" tIns="0" bIns="0" anchor="t">
            <a:noAutofit/>
          </a:bodyPr>
          <a:p>
            <a:pPr marL="432000" indent="-324000">
              <a:spcAft>
                <a:spcPts val="1409"/>
              </a:spcAft>
              <a:buSzPct val="100000"/>
              <a:buBlip>
                <a:blip r:embed="rId1"/>
              </a:buBlip>
            </a:pPr>
            <a:r>
              <a:rPr b="1" lang="en-US" sz="2800" spc="-1" strike="noStrike">
                <a:solidFill>
                  <a:srgbClr val="111111"/>
                </a:solidFill>
                <a:latin typeface="Source Sans Pro"/>
              </a:rPr>
              <a:t>Properly controls ICOM transceiver (CI-V)</a:t>
            </a:r>
            <a:endParaRPr b="0" lang="en-US" sz="2800" spc="-1" strike="noStrike">
              <a:solidFill>
                <a:srgbClr val="fa9a00"/>
              </a:solidFill>
              <a:latin typeface="Source Sans Pro"/>
            </a:endParaRPr>
          </a:p>
          <a:p>
            <a:pPr marL="432000" indent="-324000">
              <a:spcAft>
                <a:spcPts val="1409"/>
              </a:spcAft>
              <a:buSzPct val="100000"/>
              <a:buBlip>
                <a:blip r:embed="rId2"/>
              </a:buBlip>
            </a:pPr>
            <a:r>
              <a:rPr b="0" lang="en-US" sz="2800" spc="-1" strike="noStrike">
                <a:solidFill>
                  <a:srgbClr val="111111"/>
                </a:solidFill>
                <a:latin typeface="Source Sans Pro"/>
              </a:rPr>
              <a:t>DDE output to control rotators</a:t>
            </a:r>
            <a:endParaRPr b="0" lang="en-US" sz="2800" spc="-1" strike="noStrike">
              <a:solidFill>
                <a:srgbClr val="fa9a00"/>
              </a:solidFill>
              <a:latin typeface="Source Sans Pro"/>
            </a:endParaRPr>
          </a:p>
          <a:p>
            <a:pPr marL="432000" indent="-324000">
              <a:spcAft>
                <a:spcPts val="1409"/>
              </a:spcAft>
              <a:buSzPct val="100000"/>
              <a:buBlip>
                <a:blip r:embed="rId3"/>
              </a:buBlip>
            </a:pPr>
            <a:r>
              <a:rPr b="0" lang="en-US" sz="2800" spc="-1" strike="noStrike">
                <a:solidFill>
                  <a:srgbClr val="111111"/>
                </a:solidFill>
                <a:latin typeface="Source Sans Pro"/>
              </a:rPr>
              <a:t>3</a:t>
            </a:r>
            <a:r>
              <a:rPr b="0" lang="en-US" sz="2800" spc="-1" strike="noStrike" baseline="14000000">
                <a:solidFill>
                  <a:srgbClr val="111111"/>
                </a:solidFill>
                <a:latin typeface="Source Sans Pro"/>
              </a:rPr>
              <a:t>rd</a:t>
            </a:r>
            <a:r>
              <a:rPr b="0" lang="en-US" sz="2800" spc="-1" strike="noStrike">
                <a:solidFill>
                  <a:srgbClr val="111111"/>
                </a:solidFill>
                <a:latin typeface="Source Sans Pro"/>
              </a:rPr>
              <a:t> party WiSP reads DDE and </a:t>
            </a:r>
            <a:r>
              <a:rPr b="1" lang="en-US" sz="2800" spc="-1" strike="noStrike">
                <a:solidFill>
                  <a:srgbClr val="111111"/>
                </a:solidFill>
                <a:latin typeface="Source Sans Pro"/>
              </a:rPr>
              <a:t>controls Yaesu-type rotators</a:t>
            </a:r>
            <a:endParaRPr b="0" lang="en-US" sz="2800" spc="-1" strike="noStrike">
              <a:solidFill>
                <a:srgbClr val="fa9a00"/>
              </a:solidFill>
              <a:latin typeface="Source Sans Pro"/>
            </a:endParaRPr>
          </a:p>
        </p:txBody>
      </p:sp>
      <p:pic>
        <p:nvPicPr>
          <p:cNvPr id="76" name="" descr=""/>
          <p:cNvPicPr/>
          <p:nvPr/>
        </p:nvPicPr>
        <p:blipFill>
          <a:blip r:embed="rId4"/>
          <a:stretch/>
        </p:blipFill>
        <p:spPr>
          <a:xfrm>
            <a:off x="993600" y="3420000"/>
            <a:ext cx="6746400" cy="37800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900000" y="863280"/>
            <a:ext cx="8280000" cy="1405800"/>
          </a:xfrm>
          <a:prstGeom prst="rect">
            <a:avLst/>
          </a:prstGeom>
          <a:noFill/>
          <a:ln w="0">
            <a:noFill/>
          </a:ln>
        </p:spPr>
        <p:txBody>
          <a:bodyPr lIns="0" rIns="0" tIns="0" bIns="0" anchor="ctr">
            <a:noAutofit/>
          </a:bodyPr>
          <a:p>
            <a:pPr algn="ctr"/>
            <a:r>
              <a:rPr b="0" lang="en-US" sz="4400" spc="-1" strike="noStrike">
                <a:solidFill>
                  <a:srgbClr val="ff0000"/>
                </a:solidFill>
                <a:latin typeface="Source Sans Pro"/>
              </a:rPr>
              <a:t>POINTING:</a:t>
            </a:r>
            <a:br/>
            <a:r>
              <a:rPr b="0" lang="en-US" sz="4400" spc="-1" strike="noStrike">
                <a:solidFill>
                  <a:srgbClr val="00804f"/>
                </a:solidFill>
                <a:latin typeface="Source Sans Pro"/>
              </a:rPr>
              <a:t>c)</a:t>
            </a:r>
            <a:r>
              <a:rPr b="0" lang="en-US" sz="4000" spc="-1" strike="noStrike">
                <a:solidFill>
                  <a:srgbClr val="00804f"/>
                </a:solidFill>
                <a:latin typeface="Source Sans Pro"/>
              </a:rPr>
              <a:t>  Hardware:  Yaesu Dual Axis Rotator</a:t>
            </a:r>
            <a:endParaRPr b="0" lang="en-US" sz="4000" spc="-1" strike="noStrike">
              <a:solidFill>
                <a:srgbClr val="00804f"/>
              </a:solidFill>
              <a:latin typeface="Source Sans Pro"/>
            </a:endParaRPr>
          </a:p>
        </p:txBody>
      </p:sp>
      <p:sp>
        <p:nvSpPr>
          <p:cNvPr id="78" name="PlaceHolder 2"/>
          <p:cNvSpPr>
            <a:spLocks noGrp="1"/>
          </p:cNvSpPr>
          <p:nvPr>
            <p:ph/>
          </p:nvPr>
        </p:nvSpPr>
        <p:spPr>
          <a:xfrm>
            <a:off x="900000" y="2747520"/>
            <a:ext cx="3240000" cy="463248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000000"/>
                </a:solidFill>
                <a:latin typeface="Source Sans Pro"/>
              </a:rPr>
              <a:t>$$$700+</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000000"/>
                </a:solidFill>
                <a:latin typeface="Source Sans Pro"/>
              </a:rPr>
              <a:t>Basically G450 azimuthal rotator</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000000"/>
                </a:solidFill>
                <a:latin typeface="Source Sans Pro"/>
              </a:rPr>
              <a:t>Combined with elevation rotator</a:t>
            </a:r>
            <a:endParaRPr b="0" lang="en-US" sz="3200" spc="-1" strike="noStrike">
              <a:solidFill>
                <a:srgbClr val="fa9a00"/>
              </a:solidFill>
              <a:latin typeface="Source Sans Pro"/>
            </a:endParaRPr>
          </a:p>
          <a:p>
            <a:pPr marL="432000" indent="-324000">
              <a:spcAft>
                <a:spcPts val="1409"/>
              </a:spcAft>
              <a:buSzPct val="100000"/>
              <a:buBlip>
                <a:blip r:embed="rId4"/>
              </a:buBlip>
            </a:pPr>
            <a:endParaRPr b="0" lang="en-US" sz="3200" spc="-1" strike="noStrike">
              <a:solidFill>
                <a:srgbClr val="fa9a00"/>
              </a:solidFill>
              <a:latin typeface="Source Sans Pro"/>
            </a:endParaRPr>
          </a:p>
        </p:txBody>
      </p:sp>
      <p:pic>
        <p:nvPicPr>
          <p:cNvPr id="79" name="" descr=""/>
          <p:cNvPicPr/>
          <p:nvPr/>
        </p:nvPicPr>
        <p:blipFill>
          <a:blip r:embed="rId5"/>
          <a:stretch/>
        </p:blipFill>
        <p:spPr>
          <a:xfrm>
            <a:off x="4804560" y="2520000"/>
            <a:ext cx="5095440" cy="46000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3600" spc="-1" strike="noStrike">
                <a:solidFill>
                  <a:srgbClr val="00804f"/>
                </a:solidFill>
                <a:latin typeface="Source Sans Pro"/>
              </a:rPr>
              <a:t>Homebrew Elevation Rotator 1.0</a:t>
            </a:r>
            <a:br/>
            <a:r>
              <a:rPr b="0" lang="en-US" sz="3600" spc="-1" strike="noStrike">
                <a:solidFill>
                  <a:srgbClr val="00804f"/>
                </a:solidFill>
                <a:latin typeface="Source Sans Pro"/>
              </a:rPr>
              <a:t>90 degree gear-based rotator</a:t>
            </a:r>
            <a:endParaRPr b="0" lang="en-US" sz="3600" spc="-1" strike="noStrike">
              <a:solidFill>
                <a:srgbClr val="00804f"/>
              </a:solidFill>
              <a:latin typeface="Source Sans Pro"/>
            </a:endParaRPr>
          </a:p>
        </p:txBody>
      </p:sp>
      <p:sp>
        <p:nvSpPr>
          <p:cNvPr id="81" name="PlaceHolder 2"/>
          <p:cNvSpPr>
            <a:spLocks noGrp="1"/>
          </p:cNvSpPr>
          <p:nvPr>
            <p:ph/>
          </p:nvPr>
        </p:nvSpPr>
        <p:spPr>
          <a:xfrm rot="9781800">
            <a:off x="1880280" y="1882080"/>
            <a:ext cx="828000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pic>
        <p:nvPicPr>
          <p:cNvPr id="82" name="" descr=""/>
          <p:cNvPicPr/>
          <p:nvPr/>
        </p:nvPicPr>
        <p:blipFill>
          <a:blip r:embed="rId1"/>
          <a:stretch/>
        </p:blipFill>
        <p:spPr>
          <a:xfrm rot="5944800">
            <a:off x="3885480" y="2871000"/>
            <a:ext cx="5008680" cy="3756600"/>
          </a:xfrm>
          <a:prstGeom prst="rect">
            <a:avLst/>
          </a:prstGeom>
          <a:ln w="0">
            <a:noFill/>
          </a:ln>
        </p:spPr>
      </p:pic>
      <p:sp>
        <p:nvSpPr>
          <p:cNvPr id="83" name=""/>
          <p:cNvSpPr txBox="1"/>
          <p:nvPr/>
        </p:nvSpPr>
        <p:spPr>
          <a:xfrm>
            <a:off x="360000" y="2680200"/>
            <a:ext cx="4680000" cy="2277720"/>
          </a:xfrm>
          <a:prstGeom prst="rect">
            <a:avLst/>
          </a:prstGeom>
          <a:noFill/>
          <a:ln w="0">
            <a:noFill/>
          </a:ln>
        </p:spPr>
        <p:txBody>
          <a:bodyPr lIns="90000" rIns="90000" tIns="45000" bIns="45000" anchor="t">
            <a:noAutofit/>
          </a:bodyPr>
          <a:p>
            <a:pPr>
              <a:buClr>
                <a:srgbClr val="000000"/>
              </a:buClr>
              <a:buSzPct val="45000"/>
              <a:buFont typeface="Wingdings" charset="2"/>
              <a:buChar char=""/>
            </a:pPr>
            <a:r>
              <a:rPr b="0" lang="en-US" sz="2200" spc="-1" strike="noStrike">
                <a:solidFill>
                  <a:srgbClr val="00804f"/>
                </a:solidFill>
                <a:latin typeface="Arial"/>
              </a:rPr>
              <a:t>  </a:t>
            </a:r>
            <a:r>
              <a:rPr b="0" lang="en-US" sz="2200" spc="-1" strike="noStrike">
                <a:solidFill>
                  <a:srgbClr val="00804f"/>
                </a:solidFill>
                <a:latin typeface="Arial"/>
              </a:rPr>
              <a:t>My first effort with linear actuator</a:t>
            </a:r>
            <a:endParaRPr b="0" lang="en-US" sz="2200" spc="-1" strike="noStrike">
              <a:solidFill>
                <a:srgbClr val="00804f"/>
              </a:solidFill>
              <a:latin typeface="Arial"/>
            </a:endParaRPr>
          </a:p>
          <a:p>
            <a:pPr>
              <a:buClr>
                <a:srgbClr val="000000"/>
              </a:buClr>
              <a:buSzPct val="45000"/>
              <a:buFont typeface="Wingdings" charset="2"/>
              <a:buChar char=""/>
            </a:pPr>
            <a:r>
              <a:rPr b="0" lang="en-US" sz="2200" spc="-1" strike="noStrike">
                <a:solidFill>
                  <a:srgbClr val="00804f"/>
                </a:solidFill>
                <a:latin typeface="Arial"/>
              </a:rPr>
              <a:t>  </a:t>
            </a:r>
            <a:r>
              <a:rPr b="0" lang="en-US" sz="2200" spc="-1" strike="noStrike">
                <a:solidFill>
                  <a:srgbClr val="00804f"/>
                </a:solidFill>
                <a:latin typeface="Arial"/>
              </a:rPr>
              <a:t>Clueless about connecting rods, diameters etc</a:t>
            </a:r>
            <a:endParaRPr b="0" lang="en-US" sz="2200" spc="-1" strike="noStrike">
              <a:solidFill>
                <a:srgbClr val="00804f"/>
              </a:solidFill>
              <a:latin typeface="Arial"/>
            </a:endParaRPr>
          </a:p>
          <a:p>
            <a:pPr>
              <a:buClr>
                <a:srgbClr val="000000"/>
              </a:buClr>
              <a:buSzPct val="45000"/>
              <a:buFont typeface="Wingdings" charset="2"/>
              <a:buChar char=""/>
            </a:pPr>
            <a:r>
              <a:rPr b="0" lang="en-US" sz="2200" spc="-1" strike="noStrike">
                <a:solidFill>
                  <a:srgbClr val="00804f"/>
                </a:solidFill>
                <a:latin typeface="Arial"/>
              </a:rPr>
              <a:t>  </a:t>
            </a:r>
            <a:r>
              <a:rPr b="0" lang="en-US" sz="2200" spc="-1" strike="noStrike">
                <a:solidFill>
                  <a:srgbClr val="00804f"/>
                </a:solidFill>
                <a:latin typeface="Arial"/>
              </a:rPr>
              <a:t>WORKED...but </a:t>
            </a:r>
            <a:r>
              <a:rPr b="0" lang="en-US" sz="2200" spc="-1" strike="noStrike">
                <a:solidFill>
                  <a:srgbClr val="00804f"/>
                </a:solidFill>
                <a:latin typeface="Arial"/>
              </a:rPr>
              <a:t>shaky</a:t>
            </a:r>
            <a:endParaRPr b="0" lang="en-US" sz="2200" spc="-1" strike="noStrike">
              <a:solidFill>
                <a:srgbClr val="00804f"/>
              </a:solidFill>
              <a:latin typeface="Arial"/>
            </a:endParaRPr>
          </a:p>
        </p:txBody>
      </p:sp>
      <p:sp>
        <p:nvSpPr>
          <p:cNvPr id="84" name=""/>
          <p:cNvSpPr txBox="1"/>
          <p:nvPr/>
        </p:nvSpPr>
        <p:spPr>
          <a:xfrm>
            <a:off x="180000" y="4320000"/>
            <a:ext cx="3780000" cy="2160000"/>
          </a:xfrm>
          <a:prstGeom prst="rect">
            <a:avLst/>
          </a:prstGeom>
          <a:noFill/>
          <a:ln w="0">
            <a:noFill/>
          </a:ln>
        </p:spPr>
        <p:txBody>
          <a:bodyPr lIns="90000" rIns="90000" tIns="45000" bIns="45000" anchor="t">
            <a:noAutofit/>
          </a:bodyPr>
          <a:p>
            <a:r>
              <a:rPr b="0" lang="en-US" sz="1800" spc="-1" strike="noStrike">
                <a:solidFill>
                  <a:srgbClr val="00804f"/>
                </a:solidFill>
                <a:latin typeface="Arial"/>
                <a:hlinkClick r:id="rId2"/>
              </a:rPr>
              <a:t>https://www.nf4rc.club/how-to-docs/satellite-system-part-iii-antenna-dual-axis-rotator-system/</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900000" y="360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Dual Axis Rotator/Antenna 1.0</a:t>
            </a:r>
            <a:endParaRPr b="0" lang="en-US" sz="4400" spc="-1" strike="noStrike">
              <a:solidFill>
                <a:srgbClr val="00804f"/>
              </a:solidFill>
              <a:latin typeface="Source Sans Pro"/>
            </a:endParaRPr>
          </a:p>
        </p:txBody>
      </p:sp>
      <p:pic>
        <p:nvPicPr>
          <p:cNvPr id="86" name="" descr=""/>
          <p:cNvPicPr/>
          <p:nvPr/>
        </p:nvPicPr>
        <p:blipFill>
          <a:blip r:embed="rId1"/>
          <a:srcRect l="26823" t="22546" r="33900" b="29435"/>
          <a:stretch/>
        </p:blipFill>
        <p:spPr>
          <a:xfrm>
            <a:off x="900000" y="2227320"/>
            <a:ext cx="5040000" cy="4724640"/>
          </a:xfrm>
          <a:prstGeom prst="rect">
            <a:avLst/>
          </a:prstGeom>
          <a:ln w="0">
            <a:noFill/>
          </a:ln>
        </p:spPr>
      </p:pic>
      <p:sp>
        <p:nvSpPr>
          <p:cNvPr id="87" name=""/>
          <p:cNvSpPr txBox="1"/>
          <p:nvPr/>
        </p:nvSpPr>
        <p:spPr>
          <a:xfrm>
            <a:off x="6300000" y="1800000"/>
            <a:ext cx="3600000" cy="602280"/>
          </a:xfrm>
          <a:prstGeom prst="rect">
            <a:avLst/>
          </a:prstGeom>
          <a:noFill/>
          <a:ln w="0">
            <a:noFill/>
          </a:ln>
        </p:spPr>
        <p:txBody>
          <a:bodyPr lIns="90000" rIns="90000" tIns="45000" bIns="45000" anchor="t">
            <a:noAutofit/>
          </a:bodyPr>
          <a:p>
            <a:r>
              <a:rPr b="0" lang="en-US" sz="1800" spc="-1" strike="noStrike">
                <a:solidFill>
                  <a:srgbClr val="00804f"/>
                </a:solidFill>
                <a:latin typeface="Arial"/>
              </a:rPr>
              <a:t>Actually worked and made a contact with it!</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900000" y="863280"/>
            <a:ext cx="8280000" cy="14058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UPGRADE!</a:t>
            </a:r>
            <a:br/>
            <a:r>
              <a:rPr b="0" lang="en-US" sz="4400" spc="-1" strike="noStrike">
                <a:solidFill>
                  <a:srgbClr val="00804f"/>
                </a:solidFill>
                <a:latin typeface="Source Sans Pro"/>
              </a:rPr>
              <a:t>Elevation Rotator 2.0</a:t>
            </a:r>
            <a:endParaRPr b="0" lang="en-US" sz="4400" spc="-1" strike="noStrike">
              <a:solidFill>
                <a:srgbClr val="00804f"/>
              </a:solidFill>
              <a:latin typeface="Source Sans Pro"/>
            </a:endParaRPr>
          </a:p>
        </p:txBody>
      </p:sp>
      <p:sp>
        <p:nvSpPr>
          <p:cNvPr id="89"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Build around much stronger aluminum masts</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Utilize longer linear actuator (12V DC motor)</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Simple potentiometer angular monitoring</a:t>
            </a:r>
            <a:endParaRPr b="0" lang="en-US" sz="3200" spc="-1" strike="noStrike">
              <a:solidFill>
                <a:srgbClr val="fa9a00"/>
              </a:solidFill>
              <a:latin typeface="Source Sans Pro"/>
            </a:endParaRPr>
          </a:p>
          <a:p>
            <a:pPr marL="432000" indent="-324000">
              <a:spcAft>
                <a:spcPts val="1409"/>
              </a:spcAft>
              <a:buSzPct val="100000"/>
              <a:buBlip>
                <a:blip r:embed="rId4"/>
              </a:buBlip>
            </a:pPr>
            <a:r>
              <a:rPr b="0" lang="en-US" sz="3200" spc="-1" strike="noStrike">
                <a:solidFill>
                  <a:srgbClr val="fa9a00"/>
                </a:solidFill>
                <a:latin typeface="Source Sans Pro"/>
              </a:rPr>
              <a:t>3D print as many parts as possible, so design is immediately </a:t>
            </a:r>
            <a:r>
              <a:rPr b="0" lang="en-US" sz="3200" spc="-1" strike="noStrike">
                <a:solidFill>
                  <a:srgbClr val="fa9a00"/>
                </a:solidFill>
                <a:latin typeface="Source Sans Pro"/>
              </a:rPr>
              <a:t>repeatable</a:t>
            </a:r>
            <a:r>
              <a:rPr b="0" lang="en-US" sz="3200" spc="-1" strike="noStrike">
                <a:solidFill>
                  <a:srgbClr val="fa9a00"/>
                </a:solidFill>
                <a:latin typeface="Source Sans Pro"/>
              </a:rPr>
              <a:t> by other interested hams</a:t>
            </a:r>
            <a:endParaRPr b="0" lang="en-US" sz="3200" spc="-1" strike="noStrike">
              <a:solidFill>
                <a:srgbClr val="fa9a00"/>
              </a:solidFill>
              <a:latin typeface="Source Sans Pro"/>
            </a:endParaRPr>
          </a:p>
          <a:p>
            <a:pPr marL="432000" indent="-324000">
              <a:spcAft>
                <a:spcPts val="1409"/>
              </a:spcAft>
              <a:buSzPct val="100000"/>
              <a:buBlip>
                <a:blip r:embed="rId5"/>
              </a:buBlip>
            </a:pP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720000" y="214200"/>
            <a:ext cx="8280000" cy="14058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Elevation Rotator 2.0</a:t>
            </a:r>
            <a:br/>
            <a:r>
              <a:rPr b="0" lang="en-US" sz="4400" spc="-1" strike="noStrike">
                <a:solidFill>
                  <a:srgbClr val="00804f"/>
                </a:solidFill>
                <a:latin typeface="Source Sans Pro"/>
              </a:rPr>
              <a:t>3D Printed Rotator Components</a:t>
            </a:r>
            <a:endParaRPr b="0" lang="en-US" sz="4400" spc="-1" strike="noStrike">
              <a:solidFill>
                <a:srgbClr val="00804f"/>
              </a:solidFill>
              <a:latin typeface="Source Sans Pro"/>
            </a:endParaRPr>
          </a:p>
        </p:txBody>
      </p:sp>
      <p:pic>
        <p:nvPicPr>
          <p:cNvPr id="91" name="" descr=""/>
          <p:cNvPicPr/>
          <p:nvPr/>
        </p:nvPicPr>
        <p:blipFill>
          <a:blip r:embed="rId1"/>
          <a:srcRect l="0" t="12544" r="0" b="0"/>
          <a:stretch/>
        </p:blipFill>
        <p:spPr>
          <a:xfrm rot="16220400">
            <a:off x="5552640" y="1590840"/>
            <a:ext cx="4002480" cy="4667760"/>
          </a:xfrm>
          <a:prstGeom prst="rect">
            <a:avLst/>
          </a:prstGeom>
          <a:ln w="0">
            <a:noFill/>
          </a:ln>
        </p:spPr>
      </p:pic>
      <p:pic>
        <p:nvPicPr>
          <p:cNvPr id="92" name="" descr=""/>
          <p:cNvPicPr/>
          <p:nvPr/>
        </p:nvPicPr>
        <p:blipFill>
          <a:blip r:embed="rId2"/>
          <a:stretch/>
        </p:blipFill>
        <p:spPr>
          <a:xfrm>
            <a:off x="180000" y="2160000"/>
            <a:ext cx="4356720" cy="2160000"/>
          </a:xfrm>
          <a:prstGeom prst="rect">
            <a:avLst/>
          </a:prstGeom>
          <a:ln w="0">
            <a:noFill/>
          </a:ln>
        </p:spPr>
      </p:pic>
      <p:sp>
        <p:nvSpPr>
          <p:cNvPr id="93" name=""/>
          <p:cNvSpPr txBox="1"/>
          <p:nvPr/>
        </p:nvSpPr>
        <p:spPr>
          <a:xfrm>
            <a:off x="180000" y="4500000"/>
            <a:ext cx="4248000" cy="2905920"/>
          </a:xfrm>
          <a:prstGeom prst="rect">
            <a:avLst/>
          </a:prstGeom>
          <a:noFill/>
          <a:ln w="0">
            <a:noFill/>
          </a:ln>
        </p:spPr>
        <p:txBody>
          <a:bodyPr lIns="90000" rIns="90000" tIns="45000" bIns="45000" anchor="t">
            <a:noAutofit/>
          </a:bodyPr>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2’ /Amazon aluminum azimuthal boom</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1.5” Amazon alum. Elevation boom </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Amazon 6” linear actuator </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Bushings to support elevation boom</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Geared control arms (two)</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Geared potentiometer arm</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Potentiometer support</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Limit Switch support</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Limit Switch actuator</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Pin for linear actuator</a:t>
            </a:r>
            <a:endParaRPr b="0" lang="en-US" sz="1800" spc="-1" strike="noStrike">
              <a:solidFill>
                <a:srgbClr val="00804f"/>
              </a:solidFill>
              <a:latin typeface="Arial"/>
            </a:endParaRPr>
          </a:p>
          <a:p>
            <a:pPr>
              <a:buClr>
                <a:srgbClr val="000000"/>
              </a:buClr>
              <a:buSzPct val="45000"/>
              <a:buFont typeface="Wingdings" charset="2"/>
              <a:buChar char=""/>
            </a:pPr>
            <a:r>
              <a:rPr b="0" lang="en-US" sz="1800" spc="-1" strike="noStrike">
                <a:solidFill>
                  <a:srgbClr val="00804f"/>
                </a:solidFill>
                <a:latin typeface="Arial"/>
              </a:rPr>
              <a:t>  </a:t>
            </a:r>
            <a:r>
              <a:rPr b="0" lang="en-US" sz="1800" spc="-1" strike="noStrike">
                <a:solidFill>
                  <a:srgbClr val="00804f"/>
                </a:solidFill>
                <a:latin typeface="Arial"/>
              </a:rPr>
              <a:t>Easy to replicate by anyone!!</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900000" y="360000"/>
            <a:ext cx="8280000" cy="1260000"/>
          </a:xfrm>
          <a:prstGeom prst="rect">
            <a:avLst/>
          </a:prstGeom>
          <a:noFill/>
          <a:ln w="0">
            <a:noFill/>
          </a:ln>
        </p:spPr>
        <p:txBody>
          <a:bodyPr lIns="0" rIns="0" tIns="0" bIns="0" anchor="ctr">
            <a:noAutofit/>
          </a:bodyPr>
          <a:p>
            <a:pPr algn="ctr"/>
            <a:r>
              <a:rPr b="1" lang="en-US" sz="4400" spc="-1" strike="noStrike">
                <a:solidFill>
                  <a:srgbClr val="ff0000"/>
                </a:solidFill>
                <a:latin typeface="Source Sans Pro"/>
              </a:rPr>
              <a:t>2.  Frequency Control</a:t>
            </a:r>
            <a:endParaRPr b="0" lang="en-US" sz="4400" spc="-1" strike="noStrike">
              <a:solidFill>
                <a:srgbClr val="00804f"/>
              </a:solidFill>
              <a:latin typeface="Source Sans Pro"/>
            </a:endParaRPr>
          </a:p>
        </p:txBody>
      </p:sp>
      <p:sp>
        <p:nvSpPr>
          <p:cNvPr id="95" name="PlaceHolder 2"/>
          <p:cNvSpPr>
            <a:spLocks noGrp="1"/>
          </p:cNvSpPr>
          <p:nvPr>
            <p:ph/>
          </p:nvPr>
        </p:nvSpPr>
        <p:spPr>
          <a:xfrm>
            <a:off x="360000" y="1724760"/>
            <a:ext cx="9360000" cy="583524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000000"/>
                </a:solidFill>
                <a:latin typeface="Source Sans Pro"/>
              </a:rPr>
              <a:t>GPREDICT via rigctld can control simpler radios….</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000000"/>
                </a:solidFill>
                <a:latin typeface="Source Sans Pro"/>
              </a:rPr>
              <a:t>SATPC32 – finally able to control both MAIN and SUB of Icom 820H (and subsequent transceivers)</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000000"/>
                </a:solidFill>
                <a:latin typeface="Source Sans Pro"/>
              </a:rPr>
              <a:t>CI-V open collector control via USB laptop output with cable</a:t>
            </a:r>
            <a:endParaRPr b="0" lang="en-US" sz="3200" spc="-1" strike="noStrike">
              <a:solidFill>
                <a:srgbClr val="fa9a00"/>
              </a:solidFill>
              <a:latin typeface="Source Sans Pro"/>
            </a:endParaRPr>
          </a:p>
          <a:p>
            <a:pPr marL="432000" indent="-324000">
              <a:spcAft>
                <a:spcPts val="1409"/>
              </a:spcAft>
              <a:buSzPct val="100000"/>
              <a:buBlip>
                <a:blip r:embed="rId4"/>
              </a:buBlip>
            </a:pPr>
            <a:r>
              <a:rPr b="0" lang="en-US" sz="3200" spc="-1" strike="noStrike">
                <a:solidFill>
                  <a:srgbClr val="000000"/>
                </a:solidFill>
                <a:latin typeface="Source Sans Pro"/>
              </a:rPr>
              <a:t>820H lacks SPECTRUM DISPLAY</a:t>
            </a:r>
            <a:endParaRPr b="0" lang="en-US" sz="3200" spc="-1" strike="noStrike">
              <a:solidFill>
                <a:srgbClr val="fa9a00"/>
              </a:solidFill>
              <a:latin typeface="Source Sans Pro"/>
            </a:endParaRPr>
          </a:p>
          <a:p>
            <a:pPr marL="432000" indent="-324000">
              <a:spcAft>
                <a:spcPts val="1409"/>
              </a:spcAft>
              <a:buSzPct val="100000"/>
              <a:buBlip>
                <a:blip r:embed="rId5"/>
              </a:buBlip>
            </a:pPr>
            <a:r>
              <a:rPr b="0" lang="en-US" sz="3200" spc="-1" strike="noStrike">
                <a:solidFill>
                  <a:srgbClr val="000000"/>
                </a:solidFill>
                <a:latin typeface="Source Sans Pro"/>
              </a:rPr>
              <a:t>Finding self much easier with spectral display – sBitx with Transverter!</a:t>
            </a: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Frequency Issues</a:t>
            </a:r>
            <a:endParaRPr b="0" lang="en-US" sz="4400" spc="-1" strike="noStrike">
              <a:solidFill>
                <a:srgbClr val="00804f"/>
              </a:solidFill>
              <a:latin typeface="Source Sans Pro"/>
            </a:endParaRPr>
          </a:p>
        </p:txBody>
      </p:sp>
      <p:sp>
        <p:nvSpPr>
          <p:cNvPr id="97" name="PlaceHolder 2"/>
          <p:cNvSpPr>
            <a:spLocks noGrp="1"/>
          </p:cNvSpPr>
          <p:nvPr>
            <p:ph/>
          </p:nvPr>
        </p:nvSpPr>
        <p:spPr>
          <a:xfrm>
            <a:off x="900000" y="2340000"/>
            <a:ext cx="8280000" cy="464508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2800" spc="-1" strike="noStrike">
                <a:solidFill>
                  <a:srgbClr val="000000"/>
                </a:solidFill>
                <a:latin typeface="Source Sans Pro"/>
              </a:rPr>
              <a:t>Beyond separate uplink and downlink Doppler errors…</a:t>
            </a:r>
            <a:endParaRPr b="0" lang="en-US" sz="2800" spc="-1" strike="noStrike">
              <a:solidFill>
                <a:srgbClr val="fa9a00"/>
              </a:solidFill>
              <a:latin typeface="Source Sans Pro"/>
            </a:endParaRPr>
          </a:p>
          <a:p>
            <a:pPr marL="432000" indent="-324000">
              <a:spcAft>
                <a:spcPts val="1409"/>
              </a:spcAft>
              <a:buSzPct val="100000"/>
              <a:buBlip>
                <a:blip r:embed="rId2"/>
              </a:buBlip>
            </a:pPr>
            <a:r>
              <a:rPr b="0" lang="en-US" sz="2800" spc="-1" strike="noStrike">
                <a:solidFill>
                  <a:srgbClr val="000000"/>
                </a:solidFill>
                <a:latin typeface="Source Sans Pro"/>
              </a:rPr>
              <a:t>Satellite offset may DRIFT</a:t>
            </a:r>
            <a:endParaRPr b="0" lang="en-US" sz="2800" spc="-1" strike="noStrike">
              <a:solidFill>
                <a:srgbClr val="fa9a00"/>
              </a:solidFill>
              <a:latin typeface="Source Sans Pro"/>
            </a:endParaRPr>
          </a:p>
          <a:p>
            <a:pPr marL="432000" indent="-324000">
              <a:spcAft>
                <a:spcPts val="1409"/>
              </a:spcAft>
              <a:buSzPct val="100000"/>
              <a:buBlip>
                <a:blip r:embed="rId3"/>
              </a:buBlip>
            </a:pPr>
            <a:r>
              <a:rPr b="0" lang="en-US" sz="2800" spc="-1" strike="noStrike">
                <a:solidFill>
                  <a:srgbClr val="000000"/>
                </a:solidFill>
                <a:latin typeface="Source Sans Pro"/>
              </a:rPr>
              <a:t>My transceiver frequencies also DRIFT</a:t>
            </a:r>
            <a:endParaRPr b="0" lang="en-US" sz="2800" spc="-1" strike="noStrike">
              <a:solidFill>
                <a:srgbClr val="fa9a00"/>
              </a:solidFill>
              <a:latin typeface="Source Sans Pro"/>
            </a:endParaRPr>
          </a:p>
          <a:p>
            <a:pPr marL="432000" indent="-324000">
              <a:spcAft>
                <a:spcPts val="1409"/>
              </a:spcAft>
              <a:buSzPct val="100000"/>
              <a:buBlip>
                <a:blip r:embed="rId4"/>
              </a:buBlip>
            </a:pPr>
            <a:r>
              <a:rPr b="0" lang="en-US" sz="2800" spc="-1" strike="noStrike">
                <a:solidFill>
                  <a:srgbClr val="000000"/>
                </a:solidFill>
                <a:latin typeface="Source Sans Pro"/>
              </a:rPr>
              <a:t>FINDING YOURSELF NOT EASY!!</a:t>
            </a:r>
            <a:endParaRPr b="0" lang="en-US" sz="2800" spc="-1" strike="noStrike">
              <a:solidFill>
                <a:srgbClr val="fa9a00"/>
              </a:solidFill>
              <a:latin typeface="Source Sans Pro"/>
            </a:endParaRPr>
          </a:p>
          <a:p>
            <a:pPr marL="432000" indent="-324000">
              <a:spcAft>
                <a:spcPts val="1409"/>
              </a:spcAft>
              <a:buSzPct val="100000"/>
              <a:buBlip>
                <a:blip r:embed="rId5"/>
              </a:buBlip>
            </a:pPr>
            <a:r>
              <a:rPr b="0" lang="en-US" sz="2800" spc="-1" strike="noStrike">
                <a:solidFill>
                  <a:srgbClr val="000000"/>
                </a:solidFill>
                <a:latin typeface="Source Sans Pro"/>
              </a:rPr>
              <a:t>Spectral display helps a TON</a:t>
            </a:r>
            <a:endParaRPr b="0" lang="en-US" sz="2800" spc="-1" strike="noStrike">
              <a:solidFill>
                <a:srgbClr val="fa9a00"/>
              </a:solidFill>
              <a:latin typeface="Source Sans Pro"/>
            </a:endParaRPr>
          </a:p>
          <a:p>
            <a:pPr marL="432000" indent="-324000">
              <a:spcAft>
                <a:spcPts val="1409"/>
              </a:spcAft>
              <a:buSzPct val="100000"/>
              <a:buBlip>
                <a:blip r:embed="rId6"/>
              </a:buBlip>
            </a:pPr>
            <a:r>
              <a:rPr b="0" lang="en-US" sz="2800" spc="-1" strike="noStrike">
                <a:solidFill>
                  <a:srgbClr val="000000"/>
                </a:solidFill>
                <a:latin typeface="Source Sans Pro"/>
              </a:rPr>
              <a:t>820H doesn’t include….</a:t>
            </a:r>
            <a:endParaRPr b="0" lang="en-US" sz="2800" spc="-1" strike="noStrike">
              <a:solidFill>
                <a:srgbClr val="fa9a00"/>
              </a:solidFill>
              <a:latin typeface="Source Sans Pro"/>
            </a:endParaRPr>
          </a:p>
          <a:p>
            <a:pPr marL="432000" indent="-324000">
              <a:spcAft>
                <a:spcPts val="1409"/>
              </a:spcAft>
              <a:buSzPct val="100000"/>
              <a:buBlip>
                <a:blip r:embed="rId7"/>
              </a:buBlip>
            </a:pPr>
            <a:r>
              <a:rPr b="0" lang="en-US" sz="2800" spc="-1" strike="noStrike">
                <a:solidFill>
                  <a:srgbClr val="000000"/>
                </a:solidFill>
                <a:latin typeface="Source Sans Pro"/>
              </a:rPr>
              <a:t>Sbitx Does</a:t>
            </a:r>
            <a:endParaRPr b="0" lang="en-US" sz="28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Categories</a:t>
            </a:r>
            <a:endParaRPr b="0" lang="en-US" sz="4400" spc="-1" strike="noStrike">
              <a:solidFill>
                <a:srgbClr val="00804f"/>
              </a:solidFill>
              <a:latin typeface="Source Sans Pro"/>
            </a:endParaRPr>
          </a:p>
        </p:txBody>
      </p:sp>
      <p:sp>
        <p:nvSpPr>
          <p:cNvPr id="44"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FM Satellites – powerful, “easy” but terribly over crowded</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Linear Satellites – appear weaker, but much more bandwidth</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Lots of PROBLEMS compared to normal ham QSO...</a:t>
            </a: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900000" y="360000"/>
            <a:ext cx="8280000" cy="936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Transverter to the Rescue?</a:t>
            </a:r>
            <a:endParaRPr b="0" lang="en-US" sz="4400" spc="-1" strike="noStrike">
              <a:solidFill>
                <a:srgbClr val="00804f"/>
              </a:solidFill>
              <a:latin typeface="Source Sans Pro"/>
            </a:endParaRPr>
          </a:p>
        </p:txBody>
      </p:sp>
      <p:sp>
        <p:nvSpPr>
          <p:cNvPr id="99" name="PlaceHolder 2"/>
          <p:cNvSpPr>
            <a:spLocks noGrp="1"/>
          </p:cNvSpPr>
          <p:nvPr>
            <p:ph/>
          </p:nvPr>
        </p:nvSpPr>
        <p:spPr>
          <a:xfrm>
            <a:off x="360000" y="1330560"/>
            <a:ext cx="8280000" cy="585396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2800" spc="-1" strike="noStrike">
                <a:solidFill>
                  <a:srgbClr val="168253"/>
                </a:solidFill>
                <a:latin typeface="Source Sans Pro"/>
              </a:rPr>
              <a:t>Split the received signal –&gt; TWO receivers</a:t>
            </a:r>
            <a:endParaRPr b="0" lang="en-US" sz="2800" spc="-1" strike="noStrike">
              <a:solidFill>
                <a:srgbClr val="fa9a00"/>
              </a:solidFill>
              <a:latin typeface="Source Sans Pro"/>
            </a:endParaRPr>
          </a:p>
          <a:p>
            <a:pPr lvl="1" marL="864000" indent="-324000">
              <a:spcAft>
                <a:spcPts val="1134"/>
              </a:spcAft>
              <a:buSzPct val="100000"/>
              <a:buBlip>
                <a:blip r:embed="rId2"/>
              </a:buBlip>
            </a:pPr>
            <a:r>
              <a:rPr b="0" lang="en-US" sz="2600" spc="-1" strike="noStrike">
                <a:solidFill>
                  <a:srgbClr val="168253"/>
                </a:solidFill>
                <a:latin typeface="Source Sans Pro"/>
              </a:rPr>
              <a:t>Portion to 820H</a:t>
            </a:r>
            <a:endParaRPr b="0" lang="en-US" sz="2600" spc="-1" strike="noStrike">
              <a:solidFill>
                <a:srgbClr val="fa9a00"/>
              </a:solidFill>
              <a:latin typeface="Source Sans Pro"/>
            </a:endParaRPr>
          </a:p>
          <a:p>
            <a:pPr lvl="1" marL="864000" indent="-324000">
              <a:spcAft>
                <a:spcPts val="1134"/>
              </a:spcAft>
              <a:buSzPct val="100000"/>
              <a:buBlip>
                <a:blip r:embed="rId3"/>
              </a:buBlip>
            </a:pPr>
            <a:r>
              <a:rPr b="0" lang="en-US" sz="2600" spc="-1" strike="noStrike">
                <a:solidFill>
                  <a:srgbClr val="168253"/>
                </a:solidFill>
                <a:latin typeface="Source Sans Pro"/>
              </a:rPr>
              <a:t>Portion to Transverter → 10meter sBitx</a:t>
            </a:r>
            <a:endParaRPr b="0" lang="en-US" sz="2600" spc="-1" strike="noStrike">
              <a:solidFill>
                <a:srgbClr val="fa9a00"/>
              </a:solidFill>
              <a:latin typeface="Source Sans Pro"/>
            </a:endParaRPr>
          </a:p>
          <a:p>
            <a:pPr marL="432000" indent="-324000">
              <a:spcAft>
                <a:spcPts val="1409"/>
              </a:spcAft>
              <a:buSzPct val="100000"/>
              <a:buBlip>
                <a:blip r:embed="rId4"/>
              </a:buBlip>
            </a:pPr>
            <a:r>
              <a:rPr b="0" lang="en-US" sz="2800" spc="-1" strike="noStrike">
                <a:solidFill>
                  <a:srgbClr val="168253"/>
                </a:solidFill>
                <a:latin typeface="Source Sans Pro"/>
              </a:rPr>
              <a:t>Problem: Add transverter and sBitx drift now!!</a:t>
            </a:r>
            <a:endParaRPr b="0" lang="en-US" sz="2800" spc="-1" strike="noStrike">
              <a:solidFill>
                <a:srgbClr val="fa9a00"/>
              </a:solidFill>
              <a:latin typeface="Source Sans Pro"/>
            </a:endParaRPr>
          </a:p>
          <a:p>
            <a:pPr marL="432000" indent="-324000">
              <a:spcAft>
                <a:spcPts val="1409"/>
              </a:spcAft>
              <a:buSzPct val="100000"/>
              <a:buBlip>
                <a:blip r:embed="rId5"/>
              </a:buBlip>
            </a:pPr>
            <a:r>
              <a:rPr b="0" lang="en-US" sz="2800" spc="-1" strike="noStrike">
                <a:solidFill>
                  <a:srgbClr val="168253"/>
                </a:solidFill>
                <a:latin typeface="Source Sans Pro"/>
              </a:rPr>
              <a:t>Must track commands to 820H and command sBitx to equivalent frequency….</a:t>
            </a:r>
            <a:endParaRPr b="0" lang="en-US" sz="2800" spc="-1" strike="noStrike">
              <a:solidFill>
                <a:srgbClr val="fa9a00"/>
              </a:solidFill>
              <a:latin typeface="Source Sans Pro"/>
            </a:endParaRPr>
          </a:p>
          <a:p>
            <a:pPr marL="432000" indent="-324000">
              <a:spcAft>
                <a:spcPts val="1409"/>
              </a:spcAft>
              <a:buSzPct val="100000"/>
              <a:buBlip>
                <a:blip r:embed="rId6"/>
              </a:buBlip>
            </a:pPr>
            <a:r>
              <a:rPr b="0" lang="en-US" sz="2800" spc="-1" strike="noStrike">
                <a:solidFill>
                  <a:srgbClr val="168253"/>
                </a:solidFill>
                <a:latin typeface="Source Sans Pro"/>
              </a:rPr>
              <a:t>Wrote c-code on Rasp. Pi to translate and feed the sBitx with commands – allows corrections for offsets; finding self much easier</a:t>
            </a:r>
            <a:endParaRPr b="0" lang="en-US" sz="2800" spc="-1" strike="noStrike">
              <a:solidFill>
                <a:srgbClr val="fa9a00"/>
              </a:solidFill>
              <a:latin typeface="Source Sans Pro"/>
            </a:endParaRPr>
          </a:p>
          <a:p>
            <a:pPr lvl="1" marL="864000" indent="-324000">
              <a:spcAft>
                <a:spcPts val="1134"/>
              </a:spcAft>
              <a:buSzPct val="100000"/>
              <a:buBlip>
                <a:blip r:embed="rId7"/>
              </a:buBlip>
            </a:pPr>
            <a:r>
              <a:rPr b="0" lang="en-US" sz="2800" spc="-1" strike="noStrike">
                <a:solidFill>
                  <a:srgbClr val="168253"/>
                </a:solidFill>
                <a:latin typeface="Source Sans Pro"/>
              </a:rPr>
              <a:t>Code allows me to make corrections for frequency errors on transverter+sBitx to math the 820H</a:t>
            </a:r>
            <a:endParaRPr b="0" lang="en-US" sz="28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900000" y="360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A Fairly Complicated Setup</a:t>
            </a:r>
            <a:endParaRPr b="0" lang="en-US" sz="4400" spc="-1" strike="noStrike">
              <a:solidFill>
                <a:srgbClr val="00804f"/>
              </a:solidFill>
              <a:latin typeface="Source Sans Pro"/>
            </a:endParaRPr>
          </a:p>
        </p:txBody>
      </p:sp>
      <p:sp>
        <p:nvSpPr>
          <p:cNvPr id="101" name="PlaceHolder 2"/>
          <p:cNvSpPr>
            <a:spLocks noGrp="1"/>
          </p:cNvSpPr>
          <p:nvPr>
            <p:ph/>
          </p:nvPr>
        </p:nvSpPr>
        <p:spPr>
          <a:xfrm>
            <a:off x="720000" y="2340000"/>
            <a:ext cx="46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000000"/>
                </a:solidFill>
                <a:latin typeface="Source Sans Pro"/>
              </a:rPr>
              <a:t>Trying to keep all of it straight</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000000"/>
                </a:solidFill>
                <a:latin typeface="Source Sans Pro"/>
              </a:rPr>
              <a:t>Blew up 2 (less </a:t>
            </a:r>
            <a:r>
              <a:rPr b="0" lang="en-US" sz="3200" spc="-1" strike="noStrike">
                <a:solidFill>
                  <a:srgbClr val="000000"/>
                </a:solidFill>
                <a:latin typeface="Source Sans Pro"/>
              </a:rPr>
              <a:t>expensive</a:t>
            </a:r>
            <a:r>
              <a:rPr b="0" lang="en-US" sz="3200" spc="-1" strike="noStrike">
                <a:solidFill>
                  <a:srgbClr val="000000"/>
                </a:solidFill>
                <a:latin typeface="Source Sans Pro"/>
              </a:rPr>
              <a:t>) preamps in the process</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000000"/>
                </a:solidFill>
                <a:latin typeface="Source Sans Pro"/>
              </a:rPr>
              <a:t>Made a CW QSO on RS44 Russian satellite</a:t>
            </a:r>
            <a:endParaRPr b="0" lang="en-US" sz="3200" spc="-1" strike="noStrike">
              <a:solidFill>
                <a:srgbClr val="fa9a00"/>
              </a:solidFill>
              <a:latin typeface="Source Sans Pro"/>
            </a:endParaRPr>
          </a:p>
        </p:txBody>
      </p:sp>
      <p:pic>
        <p:nvPicPr>
          <p:cNvPr id="102" name="" descr=""/>
          <p:cNvPicPr/>
          <p:nvPr/>
        </p:nvPicPr>
        <p:blipFill>
          <a:blip r:embed="rId4"/>
          <a:stretch/>
        </p:blipFill>
        <p:spPr>
          <a:xfrm>
            <a:off x="5623200" y="1800000"/>
            <a:ext cx="3916800" cy="533880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900000" y="900000"/>
            <a:ext cx="8280000" cy="1260000"/>
          </a:xfrm>
          <a:prstGeom prst="rect">
            <a:avLst/>
          </a:prstGeom>
          <a:noFill/>
          <a:ln w="0">
            <a:noFill/>
          </a:ln>
        </p:spPr>
        <p:txBody>
          <a:bodyPr lIns="0" rIns="0" tIns="0" bIns="0" anchor="ctr">
            <a:noAutofit/>
          </a:bodyPr>
          <a:p>
            <a:pPr algn="ctr"/>
            <a:r>
              <a:rPr b="1" lang="en-US" sz="4400" spc="-1" strike="noStrike">
                <a:solidFill>
                  <a:srgbClr val="ff0000"/>
                </a:solidFill>
                <a:latin typeface="Source Sans Pro"/>
              </a:rPr>
              <a:t>3.  Transmitter Power</a:t>
            </a:r>
            <a:endParaRPr b="0" lang="en-US" sz="4400" spc="-1" strike="noStrike">
              <a:solidFill>
                <a:srgbClr val="00804f"/>
              </a:solidFill>
              <a:latin typeface="Source Sans Pro"/>
            </a:endParaRPr>
          </a:p>
        </p:txBody>
      </p:sp>
      <p:sp>
        <p:nvSpPr>
          <p:cNvPr id="104"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Used ICOM 820H</a:t>
            </a:r>
            <a:endParaRPr b="0" lang="en-US" sz="4400" spc="-1" strike="noStrike">
              <a:solidFill>
                <a:srgbClr val="00804f"/>
              </a:solidFill>
              <a:latin typeface="Source Sans Pro"/>
            </a:endParaRPr>
          </a:p>
        </p:txBody>
      </p:sp>
      <p:sp>
        <p:nvSpPr>
          <p:cNvPr id="106" name="PlaceHolder 2"/>
          <p:cNvSpPr>
            <a:spLocks noGrp="1"/>
          </p:cNvSpPr>
          <p:nvPr>
            <p:ph/>
          </p:nvPr>
        </p:nvSpPr>
        <p:spPr>
          <a:xfrm>
            <a:off x="900000" y="2340000"/>
            <a:ext cx="414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Low cost duplex VHF/UHF radio</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40W typical output</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Possibly good sensitivity</a:t>
            </a:r>
            <a:endParaRPr b="0" lang="en-US" sz="3200" spc="-1" strike="noStrike">
              <a:solidFill>
                <a:srgbClr val="fa9a00"/>
              </a:solidFill>
              <a:latin typeface="Source Sans Pro"/>
            </a:endParaRPr>
          </a:p>
        </p:txBody>
      </p:sp>
      <p:pic>
        <p:nvPicPr>
          <p:cNvPr id="107" name="" descr=""/>
          <p:cNvPicPr/>
          <p:nvPr/>
        </p:nvPicPr>
        <p:blipFill>
          <a:blip r:embed="rId4"/>
          <a:stretch/>
        </p:blipFill>
        <p:spPr>
          <a:xfrm>
            <a:off x="5040000" y="2486160"/>
            <a:ext cx="4902480" cy="25124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Antenna Gain</a:t>
            </a:r>
            <a:endParaRPr b="0" lang="en-US" sz="4400" spc="-1" strike="noStrike">
              <a:solidFill>
                <a:srgbClr val="00804f"/>
              </a:solidFill>
              <a:latin typeface="Source Sans Pro"/>
            </a:endParaRPr>
          </a:p>
        </p:txBody>
      </p:sp>
      <p:sp>
        <p:nvSpPr>
          <p:cNvPr id="109"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Problem of Circular Polarization</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Pairing two orthogonal </a:t>
            </a:r>
            <a:r>
              <a:rPr b="0" lang="en-US" sz="3200" spc="-1" strike="noStrike">
                <a:solidFill>
                  <a:srgbClr val="fa9a00"/>
                </a:solidFill>
                <a:latin typeface="Source Sans Pro"/>
              </a:rPr>
              <a:t>Yagi's</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3dB loss due to pairing</a:t>
            </a:r>
            <a:endParaRPr b="0" lang="en-US" sz="3200" spc="-1" strike="noStrike">
              <a:solidFill>
                <a:srgbClr val="fa9a00"/>
              </a:solidFill>
              <a:latin typeface="Source Sans Pro"/>
            </a:endParaRPr>
          </a:p>
          <a:p>
            <a:pPr marL="432000" indent="-324000">
              <a:spcAft>
                <a:spcPts val="1409"/>
              </a:spcAft>
              <a:buSzPct val="100000"/>
              <a:buBlip>
                <a:blip r:embed="rId4"/>
              </a:buBlip>
            </a:pPr>
            <a:r>
              <a:rPr b="0" lang="en-US" sz="3200" spc="-1" strike="noStrike">
                <a:solidFill>
                  <a:srgbClr val="fa9a00"/>
                </a:solidFill>
                <a:latin typeface="Source Sans Pro"/>
              </a:rPr>
              <a:t>Difficulties of matching!   </a:t>
            </a:r>
            <a:endParaRPr b="0" lang="en-US" sz="3200" spc="-1" strike="noStrike">
              <a:solidFill>
                <a:srgbClr val="fa9a00"/>
              </a:solidFill>
              <a:latin typeface="Source Sans Pro"/>
            </a:endParaRPr>
          </a:p>
          <a:p>
            <a:pPr marL="432000" indent="-324000">
              <a:spcAft>
                <a:spcPts val="1409"/>
              </a:spcAft>
              <a:buSzPct val="100000"/>
              <a:buBlip>
                <a:blip r:embed="rId5"/>
              </a:buBlip>
            </a:pPr>
            <a:r>
              <a:rPr b="0" lang="en-US" sz="3200" spc="-1" strike="noStrike">
                <a:solidFill>
                  <a:srgbClr val="fa9a00"/>
                </a:solidFill>
                <a:latin typeface="Source Sans Pro"/>
              </a:rPr>
              <a:t>Typical solution:  50 ohm → ¼ match to 100 ohm, THEN parallel</a:t>
            </a: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900000" y="863280"/>
            <a:ext cx="8280000" cy="14058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Homebrew 2meter / 70 cm antennas</a:t>
            </a:r>
            <a:endParaRPr b="0" lang="en-US" sz="4400" spc="-1" strike="noStrike">
              <a:solidFill>
                <a:srgbClr val="00804f"/>
              </a:solidFill>
              <a:latin typeface="Source Sans Pro"/>
            </a:endParaRPr>
          </a:p>
        </p:txBody>
      </p:sp>
      <p:sp>
        <p:nvSpPr>
          <p:cNvPr id="111" name="PlaceHolder 2"/>
          <p:cNvSpPr>
            <a:spLocks noGrp="1"/>
          </p:cNvSpPr>
          <p:nvPr>
            <p:ph/>
          </p:nvPr>
        </p:nvSpPr>
        <p:spPr>
          <a:xfrm>
            <a:off x="900000" y="2340000"/>
            <a:ext cx="8280000" cy="44784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Difficulties with Aluminum Arrow Shafts</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Arrow inserts</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Threaded Rods</a:t>
            </a:r>
            <a:endParaRPr b="0" lang="en-US" sz="3200" spc="-1" strike="noStrike">
              <a:solidFill>
                <a:srgbClr val="fa9a00"/>
              </a:solidFill>
              <a:latin typeface="Source Sans Pro"/>
            </a:endParaRPr>
          </a:p>
          <a:p>
            <a:pPr marL="432000" indent="-324000">
              <a:spcAft>
                <a:spcPts val="1409"/>
              </a:spcAft>
              <a:buSzPct val="100000"/>
              <a:buBlip>
                <a:blip r:embed="rId4"/>
              </a:buBlip>
            </a:pPr>
            <a:r>
              <a:rPr b="0" lang="en-US" sz="3200" spc="-1" strike="noStrike">
                <a:solidFill>
                  <a:srgbClr val="fa9a00"/>
                </a:solidFill>
                <a:latin typeface="Source Sans Pro"/>
              </a:rPr>
              <a:t>J driven elements vs. folded dipole</a:t>
            </a:r>
            <a:endParaRPr b="0" lang="en-US" sz="3200" spc="-1" strike="noStrike">
              <a:solidFill>
                <a:srgbClr val="fa9a00"/>
              </a:solidFill>
              <a:latin typeface="Source Sans Pro"/>
            </a:endParaRPr>
          </a:p>
          <a:p>
            <a:pPr marL="432000" indent="-324000">
              <a:spcAft>
                <a:spcPts val="1409"/>
              </a:spcAft>
              <a:buSzPct val="100000"/>
              <a:buBlip>
                <a:blip r:embed="rId5"/>
              </a:buBlip>
            </a:pPr>
            <a:r>
              <a:rPr b="0" lang="en-US" sz="3200" spc="-1" strike="noStrike">
                <a:solidFill>
                  <a:srgbClr val="fa9a00"/>
                </a:solidFill>
                <a:latin typeface="Source Sans Pro"/>
              </a:rPr>
              <a:t>Matching problems…..</a:t>
            </a:r>
            <a:endParaRPr b="0" lang="en-US" sz="3200" spc="-1" strike="noStrike">
              <a:solidFill>
                <a:srgbClr val="fa9a00"/>
              </a:solidFill>
              <a:latin typeface="Source Sans Pro"/>
            </a:endParaRPr>
          </a:p>
          <a:p>
            <a:pPr marL="432000" indent="-324000">
              <a:spcAft>
                <a:spcPts val="1409"/>
              </a:spcAft>
              <a:buSzPct val="100000"/>
              <a:buBlip>
                <a:blip r:embed="rId6"/>
              </a:buBlip>
            </a:pPr>
            <a:r>
              <a:rPr b="0" lang="en-US" sz="3200" spc="-1" strike="noStrike">
                <a:solidFill>
                  <a:srgbClr val="fa9a00"/>
                </a:solidFill>
                <a:latin typeface="Source Sans Pro"/>
              </a:rPr>
              <a:t>Lack of experience with better matching systems</a:t>
            </a: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900000" y="360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Ken Britian WA5JVB 1994</a:t>
            </a:r>
            <a:endParaRPr b="0" lang="en-US" sz="4400" spc="-1" strike="noStrike">
              <a:solidFill>
                <a:srgbClr val="00804f"/>
              </a:solidFill>
              <a:latin typeface="Source Sans Pro"/>
            </a:endParaRPr>
          </a:p>
        </p:txBody>
      </p:sp>
      <p:pic>
        <p:nvPicPr>
          <p:cNvPr id="113" name="" descr=""/>
          <p:cNvPicPr/>
          <p:nvPr/>
        </p:nvPicPr>
        <p:blipFill>
          <a:blip r:embed="rId1"/>
          <a:stretch/>
        </p:blipFill>
        <p:spPr>
          <a:xfrm>
            <a:off x="180000" y="2700000"/>
            <a:ext cx="3510000" cy="4680000"/>
          </a:xfrm>
          <a:prstGeom prst="rect">
            <a:avLst/>
          </a:prstGeom>
          <a:ln w="0">
            <a:noFill/>
          </a:ln>
        </p:spPr>
      </p:pic>
      <p:pic>
        <p:nvPicPr>
          <p:cNvPr id="114" name="" descr=""/>
          <p:cNvPicPr/>
          <p:nvPr/>
        </p:nvPicPr>
        <p:blipFill>
          <a:blip r:embed="rId2"/>
          <a:stretch/>
        </p:blipFill>
        <p:spPr>
          <a:xfrm>
            <a:off x="3600000" y="2160000"/>
            <a:ext cx="6381360" cy="3981240"/>
          </a:xfrm>
          <a:prstGeom prst="rect">
            <a:avLst/>
          </a:prstGeom>
          <a:ln w="0">
            <a:noFill/>
          </a:ln>
        </p:spPr>
      </p:pic>
      <p:sp>
        <p:nvSpPr>
          <p:cNvPr id="115" name=""/>
          <p:cNvSpPr txBox="1"/>
          <p:nvPr/>
        </p:nvSpPr>
        <p:spPr>
          <a:xfrm>
            <a:off x="360000" y="1800000"/>
            <a:ext cx="8640000" cy="346320"/>
          </a:xfrm>
          <a:prstGeom prst="rect">
            <a:avLst/>
          </a:prstGeom>
          <a:noFill/>
          <a:ln w="0">
            <a:noFill/>
          </a:ln>
        </p:spPr>
        <p:txBody>
          <a:bodyPr lIns="90000" rIns="90000" tIns="45000" bIns="45000" anchor="t">
            <a:noAutofit/>
          </a:bodyPr>
          <a:p>
            <a:r>
              <a:rPr b="0" lang="en-US" sz="1800" spc="-1" strike="noStrike">
                <a:solidFill>
                  <a:srgbClr val="00804f"/>
                </a:solidFill>
                <a:latin typeface="Arial"/>
                <a:hlinkClick r:id="rId3"/>
              </a:rPr>
              <a:t>http://www.fredspinner.com/W0FMS/CheapYagi/vjbcy.html</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900000" y="360000"/>
            <a:ext cx="8280000" cy="756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My attempt</a:t>
            </a:r>
            <a:endParaRPr b="0" lang="en-US" sz="4400" spc="-1" strike="noStrike">
              <a:solidFill>
                <a:srgbClr val="00804f"/>
              </a:solidFill>
              <a:latin typeface="Source Sans Pro"/>
            </a:endParaRPr>
          </a:p>
        </p:txBody>
      </p:sp>
      <p:pic>
        <p:nvPicPr>
          <p:cNvPr id="117" name="" descr=""/>
          <p:cNvPicPr/>
          <p:nvPr/>
        </p:nvPicPr>
        <p:blipFill>
          <a:blip r:embed="rId1"/>
          <a:stretch/>
        </p:blipFill>
        <p:spPr>
          <a:xfrm>
            <a:off x="610560" y="1080000"/>
            <a:ext cx="8209440" cy="2796120"/>
          </a:xfrm>
          <a:prstGeom prst="rect">
            <a:avLst/>
          </a:prstGeom>
          <a:ln w="0">
            <a:noFill/>
          </a:ln>
        </p:spPr>
      </p:pic>
      <p:pic>
        <p:nvPicPr>
          <p:cNvPr id="118" name="" descr=""/>
          <p:cNvPicPr/>
          <p:nvPr/>
        </p:nvPicPr>
        <p:blipFill>
          <a:blip r:embed="rId2"/>
          <a:stretch/>
        </p:blipFill>
        <p:spPr>
          <a:xfrm>
            <a:off x="540000" y="4033440"/>
            <a:ext cx="8492760" cy="312840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900000" y="214200"/>
            <a:ext cx="8280000" cy="14058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Lots of Trouble with J Driven Element / Matching</a:t>
            </a:r>
            <a:endParaRPr b="0" lang="en-US" sz="4400" spc="-1" strike="noStrike">
              <a:solidFill>
                <a:srgbClr val="00804f"/>
              </a:solidFill>
              <a:latin typeface="Source Sans Pro"/>
            </a:endParaRPr>
          </a:p>
        </p:txBody>
      </p:sp>
      <p:pic>
        <p:nvPicPr>
          <p:cNvPr id="120" name="" descr=""/>
          <p:cNvPicPr/>
          <p:nvPr/>
        </p:nvPicPr>
        <p:blipFill>
          <a:blip r:embed="rId1"/>
          <a:stretch/>
        </p:blipFill>
        <p:spPr>
          <a:xfrm>
            <a:off x="180000" y="3420000"/>
            <a:ext cx="6076440" cy="3962160"/>
          </a:xfrm>
          <a:prstGeom prst="rect">
            <a:avLst/>
          </a:prstGeom>
          <a:ln w="0">
            <a:noFill/>
          </a:ln>
        </p:spPr>
      </p:pic>
      <p:pic>
        <p:nvPicPr>
          <p:cNvPr id="121" name="" descr=""/>
          <p:cNvPicPr/>
          <p:nvPr/>
        </p:nvPicPr>
        <p:blipFill>
          <a:blip r:embed="rId2"/>
          <a:stretch/>
        </p:blipFill>
        <p:spPr>
          <a:xfrm>
            <a:off x="5157720" y="1487520"/>
            <a:ext cx="4562280" cy="3552480"/>
          </a:xfrm>
          <a:prstGeom prst="rect">
            <a:avLst/>
          </a:prstGeom>
          <a:ln w="0">
            <a:noFill/>
          </a:ln>
        </p:spPr>
      </p:pic>
      <p:sp>
        <p:nvSpPr>
          <p:cNvPr id="122" name=""/>
          <p:cNvSpPr txBox="1"/>
          <p:nvPr/>
        </p:nvSpPr>
        <p:spPr>
          <a:xfrm>
            <a:off x="360000" y="1980000"/>
            <a:ext cx="4320000" cy="1260000"/>
          </a:xfrm>
          <a:prstGeom prst="rect">
            <a:avLst/>
          </a:prstGeom>
          <a:noFill/>
          <a:ln w="0">
            <a:noFill/>
          </a:ln>
        </p:spPr>
        <p:txBody>
          <a:bodyPr lIns="90000" rIns="90000" tIns="45000" bIns="45000" anchor="t">
            <a:noAutofit/>
          </a:bodyPr>
          <a:p>
            <a:r>
              <a:rPr b="0" lang="en-US" sz="1800" spc="-1" strike="noStrike">
                <a:solidFill>
                  <a:srgbClr val="00804f"/>
                </a:solidFill>
                <a:latin typeface="Arial"/>
                <a:hlinkClick r:id="rId3"/>
              </a:rPr>
              <a:t>https://www.nf4rc.club/how-to-docs/satellite-system-part-iv-cross-polarized-yagis/</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Good isolation between antennas</a:t>
            </a:r>
            <a:endParaRPr b="0" lang="en-US" sz="4400" spc="-1" strike="noStrike">
              <a:solidFill>
                <a:srgbClr val="00804f"/>
              </a:solidFill>
              <a:latin typeface="Source Sans Pro"/>
            </a:endParaRPr>
          </a:p>
        </p:txBody>
      </p:sp>
      <p:pic>
        <p:nvPicPr>
          <p:cNvPr id="124" name="" descr=""/>
          <p:cNvPicPr/>
          <p:nvPr/>
        </p:nvPicPr>
        <p:blipFill>
          <a:blip r:embed="rId1"/>
          <a:stretch/>
        </p:blipFill>
        <p:spPr>
          <a:xfrm>
            <a:off x="1122840" y="2206440"/>
            <a:ext cx="6977160" cy="42735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720000" y="504000"/>
            <a:ext cx="8280000" cy="936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Many Hurdles</a:t>
            </a:r>
            <a:endParaRPr b="0" lang="en-US" sz="4400" spc="-1" strike="noStrike">
              <a:solidFill>
                <a:srgbClr val="00804f"/>
              </a:solidFill>
              <a:latin typeface="Source Sans Pro"/>
            </a:endParaRPr>
          </a:p>
        </p:txBody>
      </p:sp>
      <p:sp>
        <p:nvSpPr>
          <p:cNvPr id="46" name="PlaceHolder 2"/>
          <p:cNvSpPr>
            <a:spLocks noGrp="1"/>
          </p:cNvSpPr>
          <p:nvPr>
            <p:ph/>
          </p:nvPr>
        </p:nvSpPr>
        <p:spPr>
          <a:xfrm>
            <a:off x="900000" y="1260000"/>
            <a:ext cx="8280000" cy="7955640"/>
          </a:xfrm>
          <a:prstGeom prst="rect">
            <a:avLst/>
          </a:prstGeom>
          <a:noFill/>
          <a:ln w="0">
            <a:noFill/>
          </a:ln>
        </p:spPr>
        <p:txBody>
          <a:bodyPr lIns="0" rIns="0" tIns="0" bIns="0" anchor="t">
            <a:noAutofit/>
          </a:bodyPr>
          <a:p>
            <a:pPr marL="432000" indent="-324000">
              <a:spcAft>
                <a:spcPts val="720"/>
              </a:spcAft>
              <a:buClr>
                <a:srgbClr val="000000"/>
              </a:buClr>
              <a:buFont typeface="StarSymbol"/>
              <a:buAutoNum type="arabicParenR"/>
            </a:pPr>
            <a:r>
              <a:rPr b="0" lang="en-US" sz="2800" spc="-1" strike="noStrike">
                <a:solidFill>
                  <a:srgbClr val="000000"/>
                </a:solidFill>
                <a:latin typeface="Source Sans Pro"/>
              </a:rPr>
              <a:t>POINTING</a:t>
            </a:r>
            <a:endParaRPr b="0" lang="en-US" sz="2800" spc="-1" strike="noStrike">
              <a:solidFill>
                <a:srgbClr val="fa9a00"/>
              </a:solidFill>
              <a:latin typeface="Source Sans Pro"/>
            </a:endParaRPr>
          </a:p>
          <a:p>
            <a:pPr lvl="2" marL="648000" indent="-216000">
              <a:spcAft>
                <a:spcPts val="850"/>
              </a:spcAft>
              <a:buClr>
                <a:srgbClr val="000000"/>
              </a:buClr>
              <a:buSzPct val="45000"/>
              <a:buFont typeface="Wingdings" charset="2"/>
              <a:buChar char=""/>
            </a:pPr>
            <a:r>
              <a:rPr b="0" lang="en-US" sz="2400" spc="-1" strike="noStrike">
                <a:solidFill>
                  <a:srgbClr val="000000"/>
                </a:solidFill>
                <a:latin typeface="Source Sans Pro"/>
              </a:rPr>
              <a:t>Satellite is MOVING TARGET (orbits also change…)</a:t>
            </a:r>
            <a:endParaRPr b="0" lang="en-US" sz="2400" spc="-1" strike="noStrike">
              <a:solidFill>
                <a:srgbClr val="fa9a00"/>
              </a:solidFill>
              <a:latin typeface="Source Sans Pro"/>
            </a:endParaRPr>
          </a:p>
          <a:p>
            <a:pPr lvl="2" marL="648000" indent="-216000">
              <a:spcAft>
                <a:spcPts val="850"/>
              </a:spcAft>
              <a:buClr>
                <a:srgbClr val="000000"/>
              </a:buClr>
              <a:buSzPct val="45000"/>
              <a:buFont typeface="Wingdings" charset="2"/>
              <a:buChar char=""/>
            </a:pPr>
            <a:r>
              <a:rPr b="0" lang="en-US" sz="2400" spc="-1" strike="noStrike">
                <a:solidFill>
                  <a:srgbClr val="000000"/>
                </a:solidFill>
                <a:latin typeface="Source Sans Pro"/>
              </a:rPr>
              <a:t>Getting rotator to work</a:t>
            </a:r>
            <a:endParaRPr b="0" lang="en-US" sz="2400" spc="-1" strike="noStrike">
              <a:solidFill>
                <a:srgbClr val="fa9a00"/>
              </a:solidFill>
              <a:latin typeface="Source Sans Pro"/>
            </a:endParaRPr>
          </a:p>
          <a:p>
            <a:pPr lvl="2" marL="648000" indent="-216000">
              <a:spcAft>
                <a:spcPts val="850"/>
              </a:spcAft>
              <a:buClr>
                <a:srgbClr val="000000"/>
              </a:buClr>
              <a:buSzPct val="45000"/>
              <a:buFont typeface="Wingdings" charset="2"/>
              <a:buChar char=""/>
            </a:pPr>
            <a:r>
              <a:rPr b="0" lang="en-US" sz="2400" spc="-1" strike="noStrike">
                <a:solidFill>
                  <a:srgbClr val="000000"/>
                </a:solidFill>
                <a:latin typeface="Source Sans Pro"/>
              </a:rPr>
              <a:t>Controlling rotator</a:t>
            </a:r>
            <a:endParaRPr b="0" lang="en-US" sz="2400" spc="-1" strike="noStrike">
              <a:solidFill>
                <a:srgbClr val="fa9a00"/>
              </a:solidFill>
              <a:latin typeface="Source Sans Pro"/>
            </a:endParaRPr>
          </a:p>
          <a:p>
            <a:pPr marL="432000" indent="-324000">
              <a:spcAft>
                <a:spcPts val="720"/>
              </a:spcAft>
              <a:buClr>
                <a:srgbClr val="000000"/>
              </a:buClr>
              <a:buFont typeface="StarSymbol"/>
              <a:buAutoNum type="arabicParenR"/>
            </a:pPr>
            <a:r>
              <a:rPr b="0" lang="en-US" sz="2800" spc="-1" strike="noStrike">
                <a:solidFill>
                  <a:srgbClr val="000000"/>
                </a:solidFill>
                <a:latin typeface="Source Sans Pro"/>
              </a:rPr>
              <a:t>FREQUENCY</a:t>
            </a:r>
            <a:endParaRPr b="0" lang="en-US" sz="2800" spc="-1" strike="noStrike">
              <a:solidFill>
                <a:srgbClr val="fa9a00"/>
              </a:solidFill>
              <a:latin typeface="Source Sans Pro"/>
            </a:endParaRPr>
          </a:p>
          <a:p>
            <a:pPr lvl="2" marL="648000" indent="-216000">
              <a:spcAft>
                <a:spcPts val="850"/>
              </a:spcAft>
              <a:buClr>
                <a:srgbClr val="000000"/>
              </a:buClr>
              <a:buSzPct val="45000"/>
              <a:buFont typeface="Wingdings" charset="2"/>
              <a:buChar char=""/>
            </a:pPr>
            <a:r>
              <a:rPr b="0" lang="en-US" sz="2400" spc="-1" strike="noStrike">
                <a:solidFill>
                  <a:srgbClr val="000000"/>
                </a:solidFill>
                <a:latin typeface="Source Sans Pro"/>
              </a:rPr>
              <a:t>Constantly changing Uplink Doppler Shift</a:t>
            </a:r>
            <a:endParaRPr b="0" lang="en-US" sz="2400" spc="-1" strike="noStrike">
              <a:solidFill>
                <a:srgbClr val="fa9a00"/>
              </a:solidFill>
              <a:latin typeface="Source Sans Pro"/>
            </a:endParaRPr>
          </a:p>
          <a:p>
            <a:pPr lvl="2" marL="648000" indent="-216000">
              <a:spcAft>
                <a:spcPts val="850"/>
              </a:spcAft>
              <a:buClr>
                <a:srgbClr val="000000"/>
              </a:buClr>
              <a:buSzPct val="45000"/>
              <a:buFont typeface="Wingdings" charset="2"/>
              <a:buChar char=""/>
            </a:pPr>
            <a:r>
              <a:rPr b="0" lang="en-US" sz="2400" spc="-1" strike="noStrike">
                <a:solidFill>
                  <a:srgbClr val="000000"/>
                </a:solidFill>
                <a:latin typeface="Source Sans Pro"/>
              </a:rPr>
              <a:t>Constantly changing Downlink Doppler Shift</a:t>
            </a:r>
            <a:endParaRPr b="0" lang="en-US" sz="2400" spc="-1" strike="noStrike">
              <a:solidFill>
                <a:srgbClr val="fa9a00"/>
              </a:solidFill>
              <a:latin typeface="Source Sans Pro"/>
            </a:endParaRPr>
          </a:p>
          <a:p>
            <a:pPr lvl="2" marL="648000" indent="-216000">
              <a:spcAft>
                <a:spcPts val="850"/>
              </a:spcAft>
              <a:buClr>
                <a:srgbClr val="000000"/>
              </a:buClr>
              <a:buSzPct val="45000"/>
              <a:buFont typeface="Wingdings" charset="2"/>
              <a:buChar char=""/>
            </a:pPr>
            <a:r>
              <a:rPr b="0" lang="en-US" sz="2400" spc="-1" strike="noStrike">
                <a:solidFill>
                  <a:srgbClr val="000000"/>
                </a:solidFill>
                <a:latin typeface="Source Sans Pro"/>
              </a:rPr>
              <a:t>“</a:t>
            </a:r>
            <a:r>
              <a:rPr b="0" lang="en-US" sz="2400" spc="-1" strike="noStrike">
                <a:solidFill>
                  <a:srgbClr val="000000"/>
                </a:solidFill>
                <a:latin typeface="Source Sans Pro"/>
              </a:rPr>
              <a:t>Finding Yourself” (Offsets &amp; Full Duplex)</a:t>
            </a:r>
            <a:endParaRPr b="0" lang="en-US" sz="2400" spc="-1" strike="noStrike">
              <a:solidFill>
                <a:srgbClr val="fa9a00"/>
              </a:solidFill>
              <a:latin typeface="Source Sans Pro"/>
            </a:endParaRPr>
          </a:p>
          <a:p>
            <a:pPr marL="432000" indent="-324000">
              <a:spcAft>
                <a:spcPts val="720"/>
              </a:spcAft>
              <a:buClr>
                <a:srgbClr val="000000"/>
              </a:buClr>
              <a:buFont typeface="StarSymbol"/>
              <a:buAutoNum type="arabicParenR"/>
            </a:pPr>
            <a:r>
              <a:rPr b="0" lang="en-US" sz="2800" spc="-1" strike="noStrike">
                <a:solidFill>
                  <a:srgbClr val="000000"/>
                </a:solidFill>
                <a:latin typeface="Source Sans Pro"/>
              </a:rPr>
              <a:t>TRANSMIT POWER (antenna)</a:t>
            </a:r>
            <a:endParaRPr b="0" lang="en-US" sz="2800" spc="-1" strike="noStrike">
              <a:solidFill>
                <a:srgbClr val="fa9a00"/>
              </a:solidFill>
              <a:latin typeface="Source Sans Pro"/>
            </a:endParaRPr>
          </a:p>
          <a:p>
            <a:pPr marL="432000" indent="-324000">
              <a:spcAft>
                <a:spcPts val="720"/>
              </a:spcAft>
              <a:buClr>
                <a:srgbClr val="000000"/>
              </a:buClr>
              <a:buFont typeface="StarSymbol"/>
              <a:buAutoNum type="arabicParenR"/>
            </a:pPr>
            <a:r>
              <a:rPr b="0" lang="en-US" sz="2800" spc="-1" strike="noStrike">
                <a:solidFill>
                  <a:srgbClr val="000000"/>
                </a:solidFill>
                <a:latin typeface="Source Sans Pro"/>
              </a:rPr>
              <a:t>RECEIVER PERFORMANCE (antenna/preamp)</a:t>
            </a:r>
            <a:endParaRPr b="0" lang="en-US" sz="2800" spc="-1" strike="noStrike">
              <a:solidFill>
                <a:srgbClr val="fa9a00"/>
              </a:solidFill>
              <a:latin typeface="Source Sans Pro"/>
            </a:endParaRPr>
          </a:p>
          <a:p>
            <a:pPr marL="432000" indent="-324000">
              <a:spcAft>
                <a:spcPts val="720"/>
              </a:spcAft>
              <a:buSzPct val="100000"/>
              <a:buBlip>
                <a:blip r:embed="rId1"/>
              </a:buBlip>
            </a:pPr>
            <a:endParaRPr b="0" lang="en-US" sz="28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endParaRPr b="0" lang="en-US" sz="4400" spc="-1" strike="noStrike">
              <a:solidFill>
                <a:srgbClr val="00804f"/>
              </a:solidFill>
              <a:latin typeface="Source Sans Pro"/>
            </a:endParaRPr>
          </a:p>
        </p:txBody>
      </p:sp>
      <p:sp>
        <p:nvSpPr>
          <p:cNvPr id="126"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Less than exciting gain measurements when compared with standard dipoles in my backyard antenna range….</a:t>
            </a: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80000" y="360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Commercial 70cm Yagi</a:t>
            </a:r>
            <a:endParaRPr b="0" lang="en-US" sz="4400" spc="-1" strike="noStrike">
              <a:solidFill>
                <a:srgbClr val="00804f"/>
              </a:solidFill>
              <a:latin typeface="Source Sans Pro"/>
            </a:endParaRPr>
          </a:p>
        </p:txBody>
      </p:sp>
      <p:sp>
        <p:nvSpPr>
          <p:cNvPr id="128" name="PlaceHolder 2"/>
          <p:cNvSpPr>
            <a:spLocks noGrp="1"/>
          </p:cNvSpPr>
          <p:nvPr>
            <p:ph/>
          </p:nvPr>
        </p:nvSpPr>
        <p:spPr>
          <a:xfrm>
            <a:off x="900000" y="2340000"/>
            <a:ext cx="630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Far better machining</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Gamma Match (</a:t>
            </a:r>
            <a:r>
              <a:rPr b="0" lang="en-US" sz="3200" spc="-1" strike="noStrike">
                <a:solidFill>
                  <a:srgbClr val="fa9a00"/>
                </a:solidFill>
                <a:latin typeface="Source Sans Pro"/>
              </a:rPr>
              <a:t>Teflon</a:t>
            </a:r>
            <a:r>
              <a:rPr b="0" lang="en-US" sz="3200" spc="-1" strike="noStrike">
                <a:solidFill>
                  <a:srgbClr val="fa9a00"/>
                </a:solidFill>
                <a:latin typeface="Source Sans Pro"/>
              </a:rPr>
              <a:t>?)</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Need non-conductive support boom material to mount on….</a:t>
            </a:r>
            <a:endParaRPr b="0" lang="en-US" sz="3200" spc="-1" strike="noStrike">
              <a:solidFill>
                <a:srgbClr val="fa9a00"/>
              </a:solidFill>
              <a:latin typeface="Source Sans Pro"/>
            </a:endParaRPr>
          </a:p>
        </p:txBody>
      </p:sp>
      <p:pic>
        <p:nvPicPr>
          <p:cNvPr id="129" name="" descr=""/>
          <p:cNvPicPr/>
          <p:nvPr/>
        </p:nvPicPr>
        <p:blipFill>
          <a:blip r:embed="rId4"/>
          <a:stretch/>
        </p:blipFill>
        <p:spPr>
          <a:xfrm>
            <a:off x="7560000" y="1080000"/>
            <a:ext cx="2300040" cy="596988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900000" y="863280"/>
            <a:ext cx="8280000" cy="1405800"/>
          </a:xfrm>
          <a:prstGeom prst="rect">
            <a:avLst/>
          </a:prstGeom>
          <a:noFill/>
          <a:ln w="0">
            <a:noFill/>
          </a:ln>
        </p:spPr>
        <p:txBody>
          <a:bodyPr lIns="0" rIns="0" tIns="0" bIns="0" anchor="ctr">
            <a:noAutofit/>
          </a:bodyPr>
          <a:p>
            <a:pPr algn="ctr"/>
            <a:r>
              <a:rPr b="1" lang="en-US" sz="4400" spc="-1" strike="noStrike">
                <a:solidFill>
                  <a:srgbClr val="ff0000"/>
                </a:solidFill>
                <a:latin typeface="Source Sans Pro"/>
              </a:rPr>
              <a:t>3. Receiver Sensitivity</a:t>
            </a:r>
            <a:br/>
            <a:r>
              <a:rPr b="0" lang="en-US" sz="4400" spc="-1" strike="noStrike">
                <a:solidFill>
                  <a:srgbClr val="00804f"/>
                </a:solidFill>
                <a:latin typeface="Source Sans Pro"/>
              </a:rPr>
              <a:t>(and allowing spectral display)</a:t>
            </a:r>
            <a:endParaRPr b="0" lang="en-US" sz="4400" spc="-1" strike="noStrike">
              <a:solidFill>
                <a:srgbClr val="00804f"/>
              </a:solidFill>
              <a:latin typeface="Source Sans Pro"/>
            </a:endParaRPr>
          </a:p>
        </p:txBody>
      </p:sp>
      <p:sp>
        <p:nvSpPr>
          <p:cNvPr id="131" name="PlaceHolder 2"/>
          <p:cNvSpPr>
            <a:spLocks noGrp="1"/>
          </p:cNvSpPr>
          <p:nvPr>
            <p:ph/>
          </p:nvPr>
        </p:nvSpPr>
        <p:spPr>
          <a:xfrm>
            <a:off x="900000" y="3240000"/>
            <a:ext cx="8280000" cy="34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Coax run adds loss</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Attempting to split receiver signal adds loss</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Uncertain 820H receiver gain/sensitivity</a:t>
            </a: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Preamplifiers</a:t>
            </a:r>
            <a:endParaRPr b="0" lang="en-US" sz="4400" spc="-1" strike="noStrike">
              <a:solidFill>
                <a:srgbClr val="00804f"/>
              </a:solidFill>
              <a:latin typeface="Source Sans Pro"/>
            </a:endParaRPr>
          </a:p>
        </p:txBody>
      </p:sp>
      <p:pic>
        <p:nvPicPr>
          <p:cNvPr id="133" name="" descr=""/>
          <p:cNvPicPr/>
          <p:nvPr/>
        </p:nvPicPr>
        <p:blipFill>
          <a:blip r:embed="rId1"/>
          <a:stretch/>
        </p:blipFill>
        <p:spPr>
          <a:xfrm>
            <a:off x="360000" y="1980000"/>
            <a:ext cx="4951080" cy="4384800"/>
          </a:xfrm>
          <a:prstGeom prst="rect">
            <a:avLst/>
          </a:prstGeom>
          <a:ln w="0">
            <a:noFill/>
          </a:ln>
        </p:spPr>
      </p:pic>
      <p:pic>
        <p:nvPicPr>
          <p:cNvPr id="134" name="" descr=""/>
          <p:cNvPicPr/>
          <p:nvPr/>
        </p:nvPicPr>
        <p:blipFill>
          <a:blip r:embed="rId2"/>
          <a:stretch/>
        </p:blipFill>
        <p:spPr>
          <a:xfrm>
            <a:off x="5580000" y="2224800"/>
            <a:ext cx="4075200" cy="4075200"/>
          </a:xfrm>
          <a:prstGeom prst="rect">
            <a:avLst/>
          </a:prstGeom>
          <a:ln w="0">
            <a:noFill/>
          </a:ln>
        </p:spPr>
      </p:pic>
      <p:sp>
        <p:nvSpPr>
          <p:cNvPr id="135" name=""/>
          <p:cNvSpPr txBox="1"/>
          <p:nvPr/>
        </p:nvSpPr>
        <p:spPr>
          <a:xfrm>
            <a:off x="540000" y="6660000"/>
            <a:ext cx="6660000" cy="602280"/>
          </a:xfrm>
          <a:prstGeom prst="rect">
            <a:avLst/>
          </a:prstGeom>
          <a:noFill/>
          <a:ln w="0">
            <a:noFill/>
          </a:ln>
        </p:spPr>
        <p:txBody>
          <a:bodyPr lIns="90000" rIns="90000" tIns="45000" bIns="45000" anchor="t">
            <a:noAutofit/>
          </a:bodyPr>
          <a:p>
            <a:r>
              <a:rPr b="0" lang="en-US" sz="1800" spc="-1" strike="noStrike">
                <a:solidFill>
                  <a:srgbClr val="00804f"/>
                </a:solidFill>
                <a:latin typeface="Arial"/>
              </a:rPr>
              <a:t>$376++ preamp with relay switching included; versus $16 preamp without relay switching...</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Preamp Control</a:t>
            </a:r>
            <a:endParaRPr b="0" lang="en-US" sz="4400" spc="-1" strike="noStrike">
              <a:solidFill>
                <a:srgbClr val="00804f"/>
              </a:solidFill>
              <a:latin typeface="Source Sans Pro"/>
            </a:endParaRPr>
          </a:p>
        </p:txBody>
      </p:sp>
      <p:sp>
        <p:nvSpPr>
          <p:cNvPr id="137"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Standard:  +V on coax center conductor during receive enables preamp</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820H allows pre-setting of which BAND will have +V on receive (VHF= SO-239;  UHF = N)</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Does NOT prevent RF Transmit from switching to unexpected connector!!  Making +V critical to protection.</a:t>
            </a: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Sequencer / ALC Pwr Level</a:t>
            </a:r>
            <a:endParaRPr b="0" lang="en-US" sz="4400" spc="-1" strike="noStrike">
              <a:solidFill>
                <a:srgbClr val="00804f"/>
              </a:solidFill>
              <a:latin typeface="Source Sans Pro"/>
            </a:endParaRPr>
          </a:p>
        </p:txBody>
      </p:sp>
      <p:pic>
        <p:nvPicPr>
          <p:cNvPr id="139" name="" descr=""/>
          <p:cNvPicPr/>
          <p:nvPr/>
        </p:nvPicPr>
        <p:blipFill>
          <a:blip r:embed="rId1"/>
          <a:stretch/>
        </p:blipFill>
        <p:spPr>
          <a:xfrm rot="16587600">
            <a:off x="2789640" y="1730520"/>
            <a:ext cx="4524120" cy="603288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Sequencer Works!</a:t>
            </a:r>
            <a:endParaRPr b="0" lang="en-US" sz="4400" spc="-1" strike="noStrike">
              <a:solidFill>
                <a:srgbClr val="00804f"/>
              </a:solidFill>
              <a:latin typeface="Source Sans Pro"/>
            </a:endParaRPr>
          </a:p>
        </p:txBody>
      </p:sp>
      <p:pic>
        <p:nvPicPr>
          <p:cNvPr id="141" name="" descr=""/>
          <p:cNvPicPr/>
          <p:nvPr/>
        </p:nvPicPr>
        <p:blipFill>
          <a:blip r:embed="rId1"/>
          <a:stretch/>
        </p:blipFill>
        <p:spPr>
          <a:xfrm>
            <a:off x="2116800" y="2340000"/>
            <a:ext cx="5846400" cy="438480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2meter Preamp Relay</a:t>
            </a:r>
            <a:endParaRPr b="0" lang="en-US" sz="4400" spc="-1" strike="noStrike">
              <a:solidFill>
                <a:srgbClr val="00804f"/>
              </a:solidFill>
              <a:latin typeface="Source Sans Pro"/>
            </a:endParaRPr>
          </a:p>
        </p:txBody>
      </p:sp>
      <p:sp>
        <p:nvSpPr>
          <p:cNvPr id="143"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pic>
        <p:nvPicPr>
          <p:cNvPr id="144" name="" descr=""/>
          <p:cNvPicPr/>
          <p:nvPr/>
        </p:nvPicPr>
        <p:blipFill>
          <a:blip r:embed="rId1"/>
          <a:stretch/>
        </p:blipFill>
        <p:spPr>
          <a:xfrm>
            <a:off x="0" y="2520000"/>
            <a:ext cx="10079640" cy="5185080"/>
          </a:xfrm>
          <a:prstGeom prst="rect">
            <a:avLst/>
          </a:prstGeom>
          <a:ln w="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900000" y="360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2meter Preamp Relay Board</a:t>
            </a:r>
            <a:endParaRPr b="0" lang="en-US" sz="4400" spc="-1" strike="noStrike">
              <a:solidFill>
                <a:srgbClr val="00804f"/>
              </a:solidFill>
              <a:latin typeface="Source Sans Pro"/>
            </a:endParaRPr>
          </a:p>
        </p:txBody>
      </p:sp>
      <p:sp>
        <p:nvSpPr>
          <p:cNvPr id="146"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pic>
        <p:nvPicPr>
          <p:cNvPr id="147" name="" descr=""/>
          <p:cNvPicPr/>
          <p:nvPr/>
        </p:nvPicPr>
        <p:blipFill>
          <a:blip r:embed="rId1"/>
          <a:stretch/>
        </p:blipFill>
        <p:spPr>
          <a:xfrm>
            <a:off x="900000" y="1523880"/>
            <a:ext cx="7307280" cy="4056120"/>
          </a:xfrm>
          <a:prstGeom prst="rect">
            <a:avLst/>
          </a:prstGeom>
          <a:ln w="0">
            <a:noFill/>
          </a:ln>
        </p:spPr>
      </p:pic>
      <p:sp>
        <p:nvSpPr>
          <p:cNvPr id="148" name=""/>
          <p:cNvSpPr txBox="1"/>
          <p:nvPr/>
        </p:nvSpPr>
        <p:spPr>
          <a:xfrm>
            <a:off x="360000" y="5760000"/>
            <a:ext cx="7560000" cy="720000"/>
          </a:xfrm>
          <a:prstGeom prst="rect">
            <a:avLst/>
          </a:prstGeom>
          <a:noFill/>
          <a:ln w="0">
            <a:noFill/>
          </a:ln>
        </p:spPr>
        <p:txBody>
          <a:bodyPr lIns="90000" rIns="90000" tIns="45000" bIns="45000" anchor="t">
            <a:noAutofit/>
          </a:bodyPr>
          <a:p>
            <a:r>
              <a:rPr b="0" lang="en-US" sz="1800" spc="-1" strike="noStrike">
                <a:solidFill>
                  <a:srgbClr val="00804f"/>
                </a:solidFill>
                <a:latin typeface="Arial"/>
                <a:hlinkClick r:id="rId2"/>
              </a:rPr>
              <a:t>https://www.nf4rc.club/how-to-docs/satellite-mast-mounted-preamp-protection-board/</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720000" y="540000"/>
            <a:ext cx="8280000" cy="90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Inadequate UHF Isolation</a:t>
            </a:r>
            <a:endParaRPr b="0" lang="en-US" sz="4400" spc="-1" strike="noStrike">
              <a:solidFill>
                <a:srgbClr val="00804f"/>
              </a:solidFill>
              <a:latin typeface="Source Sans Pro"/>
            </a:endParaRPr>
          </a:p>
        </p:txBody>
      </p:sp>
      <p:sp>
        <p:nvSpPr>
          <p:cNvPr id="150" name="PlaceHolder 2"/>
          <p:cNvSpPr>
            <a:spLocks noGrp="1"/>
          </p:cNvSpPr>
          <p:nvPr>
            <p:ph/>
          </p:nvPr>
        </p:nvSpPr>
        <p:spPr>
          <a:xfrm>
            <a:off x="360000" y="15552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2400" spc="-1" strike="noStrike">
                <a:solidFill>
                  <a:srgbClr val="3465a4"/>
                </a:solidFill>
                <a:latin typeface="Calibri"/>
                <a:ea typeface="Lucida Sans Unicode"/>
              </a:rPr>
              <a:t>Good to have 15 dB more isolation than GAIN! (prevent oscillation) </a:t>
            </a:r>
            <a:endParaRPr b="0" lang="en-US" sz="2400" spc="-1" strike="noStrike">
              <a:solidFill>
                <a:srgbClr val="fa9a00"/>
              </a:solidFill>
              <a:latin typeface="Source Sans Pro"/>
            </a:endParaRPr>
          </a:p>
          <a:p>
            <a:pPr marL="432000" indent="-324000">
              <a:spcAft>
                <a:spcPts val="1409"/>
              </a:spcAft>
              <a:buSzPct val="100000"/>
              <a:buBlip>
                <a:blip r:embed="rId2"/>
              </a:buBlip>
            </a:pPr>
            <a:r>
              <a:rPr b="0" lang="en-US" sz="2400" spc="-1" strike="noStrike">
                <a:solidFill>
                  <a:srgbClr val="3465a4"/>
                </a:solidFill>
                <a:latin typeface="Calibri"/>
                <a:ea typeface="Lucida Sans Unicode"/>
              </a:rPr>
              <a:t>Isolation between preamp coaxial connectors and transmit pathway (1MHz-2.1 GHz) -- both input and output are similar.  This shows the isolation of the preamp from the transmit pathway at two meters is approximately 36dB, but the isolation declines markedly at higher frequencies.</a:t>
            </a:r>
            <a:endParaRPr b="0" lang="en-US" sz="2400" spc="-1" strike="noStrike">
              <a:solidFill>
                <a:srgbClr val="fa9a00"/>
              </a:solidFill>
              <a:latin typeface="Source Sans Pro"/>
            </a:endParaRPr>
          </a:p>
          <a:p>
            <a:pPr marL="432000" indent="-324000">
              <a:spcAft>
                <a:spcPts val="1409"/>
              </a:spcAft>
              <a:buSzPct val="100000"/>
              <a:buBlip>
                <a:blip r:embed="rId3"/>
              </a:buBlip>
            </a:pPr>
            <a:r>
              <a:rPr b="0" lang="en-US" sz="2400" spc="-1" strike="noStrike">
                <a:solidFill>
                  <a:srgbClr val="3465a4"/>
                </a:solidFill>
                <a:latin typeface="Calibri"/>
                <a:ea typeface="Lucida Sans Unicode"/>
              </a:rPr>
              <a:t>LPF required to prevent oscillation.</a:t>
            </a:r>
            <a:endParaRPr b="0" lang="en-US" sz="2400" spc="-1" strike="noStrike">
              <a:solidFill>
                <a:srgbClr val="fa9a00"/>
              </a:solidFill>
              <a:latin typeface="Source Sans Pro"/>
            </a:endParaRPr>
          </a:p>
        </p:txBody>
      </p:sp>
      <p:pic>
        <p:nvPicPr>
          <p:cNvPr id="151" name="" descr=""/>
          <p:cNvPicPr/>
          <p:nvPr/>
        </p:nvPicPr>
        <p:blipFill>
          <a:blip r:embed="rId4"/>
          <a:stretch/>
        </p:blipFill>
        <p:spPr>
          <a:xfrm>
            <a:off x="5220000" y="3814920"/>
            <a:ext cx="4860000" cy="3645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Initial Question:  Transverter?</a:t>
            </a:r>
            <a:endParaRPr b="0" lang="en-US" sz="4400" spc="-1" strike="noStrike">
              <a:solidFill>
                <a:srgbClr val="00804f"/>
              </a:solidFill>
              <a:latin typeface="Source Sans Pro"/>
            </a:endParaRPr>
          </a:p>
        </p:txBody>
      </p:sp>
      <p:sp>
        <p:nvSpPr>
          <p:cNvPr id="48"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000000"/>
                </a:solidFill>
                <a:latin typeface="Source Sans Pro"/>
              </a:rPr>
              <a:t>No VHF/UHF linear transceiver @ start</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000000"/>
                </a:solidFill>
                <a:latin typeface="Source Sans Pro"/>
              </a:rPr>
              <a:t>5-10 W transverters available (Ukraine)</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000000"/>
                </a:solidFill>
                <a:latin typeface="Source Sans Pro"/>
              </a:rPr>
              <a:t>Sbitx transceiver / 7300</a:t>
            </a:r>
            <a:endParaRPr b="0" lang="en-US" sz="3200" spc="-1" strike="noStrike">
              <a:solidFill>
                <a:srgbClr val="fa9a00"/>
              </a:solidFill>
              <a:latin typeface="Source Sans Pro"/>
            </a:endParaRPr>
          </a:p>
          <a:p>
            <a:pPr marL="432000" indent="-324000">
              <a:spcAft>
                <a:spcPts val="1409"/>
              </a:spcAft>
              <a:buSzPct val="100000"/>
              <a:buBlip>
                <a:blip r:embed="rId4"/>
              </a:buBlip>
            </a:pPr>
            <a:r>
              <a:rPr b="0" lang="en-US" sz="3200" spc="-1" strike="noStrike">
                <a:solidFill>
                  <a:srgbClr val="000000"/>
                </a:solidFill>
                <a:latin typeface="Source Sans Pro"/>
              </a:rPr>
              <a:t>Seemed like too little power….</a:t>
            </a: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UHF Preamp Switching -1 </a:t>
            </a:r>
            <a:endParaRPr b="0" lang="en-US" sz="4400" spc="-1" strike="noStrike">
              <a:solidFill>
                <a:srgbClr val="00804f"/>
              </a:solidFill>
              <a:latin typeface="Source Sans Pro"/>
            </a:endParaRPr>
          </a:p>
        </p:txBody>
      </p:sp>
      <p:pic>
        <p:nvPicPr>
          <p:cNvPr id="153" name="" descr=""/>
          <p:cNvPicPr/>
          <p:nvPr/>
        </p:nvPicPr>
        <p:blipFill>
          <a:blip r:embed="rId1"/>
          <a:stretch/>
        </p:blipFill>
        <p:spPr>
          <a:xfrm rot="16351800">
            <a:off x="2396880" y="2224080"/>
            <a:ext cx="4128840" cy="550584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UHF Relay Switching</a:t>
            </a:r>
            <a:endParaRPr b="0" lang="en-US" sz="4400" spc="-1" strike="noStrike">
              <a:solidFill>
                <a:srgbClr val="00804f"/>
              </a:solidFill>
              <a:latin typeface="Source Sans Pro"/>
            </a:endParaRPr>
          </a:p>
        </p:txBody>
      </p:sp>
      <p:pic>
        <p:nvPicPr>
          <p:cNvPr id="155" name="" descr=""/>
          <p:cNvPicPr/>
          <p:nvPr/>
        </p:nvPicPr>
        <p:blipFill>
          <a:blip r:embed="rId1"/>
          <a:stretch/>
        </p:blipFill>
        <p:spPr>
          <a:xfrm>
            <a:off x="3179880" y="1854360"/>
            <a:ext cx="5820120" cy="3005640"/>
          </a:xfrm>
          <a:prstGeom prst="rect">
            <a:avLst/>
          </a:prstGeom>
          <a:ln w="0">
            <a:noFill/>
          </a:ln>
        </p:spPr>
      </p:pic>
      <p:pic>
        <p:nvPicPr>
          <p:cNvPr id="156" name="" descr=""/>
          <p:cNvPicPr/>
          <p:nvPr/>
        </p:nvPicPr>
        <p:blipFill>
          <a:blip r:embed="rId2"/>
          <a:srcRect l="15520" t="9077" r="17465" b="5309"/>
          <a:stretch/>
        </p:blipFill>
        <p:spPr>
          <a:xfrm rot="16281600">
            <a:off x="5072760" y="3357720"/>
            <a:ext cx="3063240" cy="5218200"/>
          </a:xfrm>
          <a:prstGeom prst="rect">
            <a:avLst/>
          </a:prstGeom>
          <a:ln w="0">
            <a:noFill/>
          </a:ln>
        </p:spPr>
      </p:pic>
      <p:pic>
        <p:nvPicPr>
          <p:cNvPr id="157" name="" descr=""/>
          <p:cNvPicPr/>
          <p:nvPr/>
        </p:nvPicPr>
        <p:blipFill>
          <a:blip r:embed="rId3"/>
          <a:stretch/>
        </p:blipFill>
        <p:spPr>
          <a:xfrm>
            <a:off x="37800" y="4680000"/>
            <a:ext cx="3742200" cy="280656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UHF PreampSwitcher</a:t>
            </a:r>
            <a:endParaRPr b="0" lang="en-US" sz="4400" spc="-1" strike="noStrike">
              <a:solidFill>
                <a:srgbClr val="00804f"/>
              </a:solidFill>
              <a:latin typeface="Source Sans Pro"/>
            </a:endParaRPr>
          </a:p>
        </p:txBody>
      </p:sp>
      <p:pic>
        <p:nvPicPr>
          <p:cNvPr id="159" name="" descr=""/>
          <p:cNvPicPr/>
          <p:nvPr/>
        </p:nvPicPr>
        <p:blipFill>
          <a:blip r:embed="rId1"/>
          <a:stretch/>
        </p:blipFill>
        <p:spPr>
          <a:xfrm>
            <a:off x="1440000" y="2217600"/>
            <a:ext cx="6883200" cy="516240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UHF Relay Design</a:t>
            </a:r>
            <a:endParaRPr b="0" lang="en-US" sz="4400" spc="-1" strike="noStrike">
              <a:solidFill>
                <a:srgbClr val="00804f"/>
              </a:solidFill>
              <a:latin typeface="Source Sans Pro"/>
            </a:endParaRPr>
          </a:p>
        </p:txBody>
      </p:sp>
      <p:sp>
        <p:nvSpPr>
          <p:cNvPr id="161" name="PlaceHolder 2"/>
          <p:cNvSpPr>
            <a:spLocks noGrp="1"/>
          </p:cNvSpPr>
          <p:nvPr>
            <p:ph/>
          </p:nvPr>
        </p:nvSpPr>
        <p:spPr>
          <a:xfrm>
            <a:off x="360000" y="19152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2600" spc="-1" strike="noStrike">
                <a:solidFill>
                  <a:srgbClr val="000000"/>
                </a:solidFill>
                <a:latin typeface="Source Sans Pro"/>
              </a:rPr>
              <a:t>Required special relays</a:t>
            </a:r>
            <a:endParaRPr b="0" lang="en-US" sz="2600" spc="-1" strike="noStrike">
              <a:solidFill>
                <a:srgbClr val="fa9a00"/>
              </a:solidFill>
              <a:latin typeface="Source Sans Pro"/>
            </a:endParaRPr>
          </a:p>
          <a:p>
            <a:pPr marL="432000" indent="-324000">
              <a:spcAft>
                <a:spcPts val="1409"/>
              </a:spcAft>
              <a:buSzPct val="100000"/>
              <a:buBlip>
                <a:blip r:embed="rId2"/>
              </a:buBlip>
            </a:pPr>
            <a:r>
              <a:rPr b="0" lang="en-US" sz="2600" spc="-1" strike="noStrike">
                <a:solidFill>
                  <a:srgbClr val="000000"/>
                </a:solidFill>
                <a:latin typeface="Source Sans Pro"/>
              </a:rPr>
              <a:t>Microstrip design (needed wider traces)</a:t>
            </a:r>
            <a:endParaRPr b="0" lang="en-US" sz="2600" spc="-1" strike="noStrike">
              <a:solidFill>
                <a:srgbClr val="fa9a00"/>
              </a:solidFill>
              <a:latin typeface="Source Sans Pro"/>
            </a:endParaRPr>
          </a:p>
          <a:p>
            <a:pPr marL="432000" indent="-324000">
              <a:spcAft>
                <a:spcPts val="1409"/>
              </a:spcAft>
              <a:buSzPct val="100000"/>
              <a:buBlip>
                <a:blip r:embed="rId3"/>
              </a:buBlip>
            </a:pPr>
            <a:r>
              <a:rPr b="0" lang="en-US" sz="2600" spc="-1" strike="noStrike">
                <a:solidFill>
                  <a:srgbClr val="000000"/>
                </a:solidFill>
                <a:latin typeface="Source Sans Pro"/>
              </a:rPr>
              <a:t>Thru SWR &lt; 1.3:1 thru 70cm</a:t>
            </a:r>
            <a:endParaRPr b="0" lang="en-US" sz="2600" spc="-1" strike="noStrike">
              <a:solidFill>
                <a:srgbClr val="fa9a00"/>
              </a:solidFill>
              <a:latin typeface="Source Sans Pro"/>
            </a:endParaRPr>
          </a:p>
          <a:p>
            <a:pPr marL="432000" indent="-324000">
              <a:spcAft>
                <a:spcPts val="1409"/>
              </a:spcAft>
              <a:buSzPct val="100000"/>
              <a:buBlip>
                <a:blip r:embed="rId4"/>
              </a:buBlip>
            </a:pPr>
            <a:r>
              <a:rPr b="0" lang="en-US" sz="2600" spc="-1" strike="noStrike">
                <a:solidFill>
                  <a:srgbClr val="000000"/>
                </a:solidFill>
                <a:latin typeface="Source Sans Pro"/>
              </a:rPr>
              <a:t>Bias-Tee requires dual-stage LPF to avoid false triggering</a:t>
            </a:r>
            <a:endParaRPr b="0" lang="en-US" sz="2600" spc="-1" strike="noStrike">
              <a:solidFill>
                <a:srgbClr val="fa9a00"/>
              </a:solidFill>
              <a:latin typeface="Source Sans Pro"/>
            </a:endParaRPr>
          </a:p>
        </p:txBody>
      </p:sp>
      <p:pic>
        <p:nvPicPr>
          <p:cNvPr id="162" name="" descr=""/>
          <p:cNvPicPr/>
          <p:nvPr/>
        </p:nvPicPr>
        <p:blipFill>
          <a:blip r:embed="rId5"/>
          <a:stretch/>
        </p:blipFill>
        <p:spPr>
          <a:xfrm>
            <a:off x="5940000" y="4311720"/>
            <a:ext cx="4091040" cy="306828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900000" y="863280"/>
            <a:ext cx="8280000" cy="14058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Finding Myself:</a:t>
            </a:r>
            <a:br/>
            <a:r>
              <a:rPr b="0" lang="en-US" sz="4400" spc="-1" strike="noStrike">
                <a:solidFill>
                  <a:srgbClr val="00804f"/>
                </a:solidFill>
                <a:latin typeface="Source Sans Pro"/>
              </a:rPr>
              <a:t>Attempt to Monitor with Sbitx</a:t>
            </a:r>
            <a:endParaRPr b="0" lang="en-US" sz="4400" spc="-1" strike="noStrike">
              <a:solidFill>
                <a:srgbClr val="00804f"/>
              </a:solidFill>
              <a:latin typeface="Source Sans Pro"/>
            </a:endParaRPr>
          </a:p>
        </p:txBody>
      </p:sp>
      <p:sp>
        <p:nvSpPr>
          <p:cNvPr id="164"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ICOM has no spectral display</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Sbitx on 10meters / transverter</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Feed both from receive antenna ( may require preamp or else effective noise figure gets much worse….)</a:t>
            </a: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SATPC32 correctly controls 820H</a:t>
            </a:r>
            <a:endParaRPr b="0" lang="en-US" sz="4400" spc="-1" strike="noStrike">
              <a:solidFill>
                <a:srgbClr val="00804f"/>
              </a:solidFill>
              <a:latin typeface="Source Sans Pro"/>
            </a:endParaRPr>
          </a:p>
        </p:txBody>
      </p:sp>
      <p:sp>
        <p:nvSpPr>
          <p:cNvPr id="166"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Able to correctly adjust both receiver and transmitter frequencies</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Doppler control</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Able to adjust separately to correct for satellite offset drift/ground station drift</a:t>
            </a:r>
            <a:endParaRPr b="0" lang="en-US" sz="3200" spc="-1" strike="noStrike">
              <a:solidFill>
                <a:srgbClr val="fa9a00"/>
              </a:solidFill>
              <a:latin typeface="Source Sans Pro"/>
            </a:endParaRPr>
          </a:p>
          <a:p>
            <a:pPr marL="432000" indent="-324000">
              <a:spcAft>
                <a:spcPts val="1409"/>
              </a:spcAft>
              <a:buSzPct val="100000"/>
              <a:buBlip>
                <a:blip r:embed="rId4"/>
              </a:buBlip>
            </a:pPr>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Control sBitx</a:t>
            </a:r>
            <a:endParaRPr b="0" lang="en-US" sz="4400" spc="-1" strike="noStrike">
              <a:solidFill>
                <a:srgbClr val="00804f"/>
              </a:solidFill>
              <a:latin typeface="Source Sans Pro"/>
            </a:endParaRPr>
          </a:p>
        </p:txBody>
      </p:sp>
      <p:sp>
        <p:nvSpPr>
          <p:cNvPr id="168"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2600" spc="-1" strike="noStrike">
                <a:solidFill>
                  <a:srgbClr val="000000"/>
                </a:solidFill>
                <a:latin typeface="Source Sans Pro"/>
              </a:rPr>
              <a:t>Sbitx includes HAMLIB type tcp/ip control of frequency   (SATPC32 can’t speak)</a:t>
            </a:r>
            <a:endParaRPr b="0" lang="en-US" sz="2600" spc="-1" strike="noStrike">
              <a:solidFill>
                <a:srgbClr val="fa9a00"/>
              </a:solidFill>
              <a:latin typeface="Source Sans Pro"/>
            </a:endParaRPr>
          </a:p>
          <a:p>
            <a:pPr marL="432000" indent="-324000">
              <a:spcAft>
                <a:spcPts val="1409"/>
              </a:spcAft>
              <a:buSzPct val="100000"/>
              <a:buBlip>
                <a:blip r:embed="rId2"/>
              </a:buBlip>
            </a:pPr>
            <a:r>
              <a:rPr b="0" lang="en-US" sz="2600" spc="-1" strike="noStrike">
                <a:solidFill>
                  <a:srgbClr val="000000"/>
                </a:solidFill>
                <a:latin typeface="Source Sans Pro"/>
              </a:rPr>
              <a:t>Wrote Raspberry Pi software to monitor CI-V commands to ICOM; offset properly for sBitx/transverter; </a:t>
            </a:r>
            <a:r>
              <a:rPr b="0" lang="en-US" sz="2600" spc="-1" strike="noStrike">
                <a:solidFill>
                  <a:srgbClr val="000000"/>
                </a:solidFill>
                <a:latin typeface="Source Sans Pro"/>
              </a:rPr>
              <a:t>interface</a:t>
            </a:r>
            <a:r>
              <a:rPr b="0" lang="en-US" sz="2600" spc="-1" strike="noStrike">
                <a:solidFill>
                  <a:srgbClr val="000000"/>
                </a:solidFill>
                <a:latin typeface="Source Sans Pro"/>
              </a:rPr>
              <a:t> to sBitx software.   </a:t>
            </a:r>
            <a:endParaRPr b="0" lang="en-US" sz="2600" spc="-1" strike="noStrike">
              <a:solidFill>
                <a:srgbClr val="fa9a00"/>
              </a:solidFill>
              <a:latin typeface="Source Sans Pro"/>
            </a:endParaRPr>
          </a:p>
          <a:p>
            <a:pPr marL="432000" indent="-324000">
              <a:spcAft>
                <a:spcPts val="1409"/>
              </a:spcAft>
              <a:buSzPct val="100000"/>
              <a:buBlip>
                <a:blip r:embed="rId3"/>
              </a:buBlip>
            </a:pPr>
            <a:r>
              <a:rPr b="0" lang="en-US" sz="2600" spc="-1" strike="noStrike">
                <a:solidFill>
                  <a:srgbClr val="000000"/>
                </a:solidFill>
                <a:latin typeface="Source Sans Pro"/>
              </a:rPr>
              <a:t>Includes adjustments for drift</a:t>
            </a:r>
            <a:endParaRPr b="0" lang="en-US" sz="26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720000" y="180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Where Next?</a:t>
            </a:r>
            <a:endParaRPr b="0" lang="en-US" sz="4400" spc="-1" strike="noStrike">
              <a:solidFill>
                <a:srgbClr val="00804f"/>
              </a:solidFill>
              <a:latin typeface="Source Sans Pro"/>
            </a:endParaRPr>
          </a:p>
        </p:txBody>
      </p:sp>
      <p:sp>
        <p:nvSpPr>
          <p:cNvPr id="170" name="PlaceHolder 2"/>
          <p:cNvSpPr>
            <a:spLocks noGrp="1"/>
          </p:cNvSpPr>
          <p:nvPr>
            <p:ph/>
          </p:nvPr>
        </p:nvSpPr>
        <p:spPr>
          <a:xfrm>
            <a:off x="720000" y="1490760"/>
            <a:ext cx="8280000" cy="5195880"/>
          </a:xfrm>
          <a:prstGeom prst="rect">
            <a:avLst/>
          </a:prstGeom>
          <a:noFill/>
          <a:ln w="0">
            <a:noFill/>
          </a:ln>
        </p:spPr>
        <p:txBody>
          <a:bodyPr lIns="0" rIns="0" tIns="0" bIns="0" anchor="t">
            <a:noAutofit/>
          </a:bodyPr>
          <a:p>
            <a:pPr marL="432000" indent="-324000">
              <a:spcAft>
                <a:spcPts val="720"/>
              </a:spcAft>
              <a:buSzPct val="100000"/>
              <a:buBlip>
                <a:blip r:embed="rId1"/>
              </a:buBlip>
            </a:pPr>
            <a:r>
              <a:rPr b="0" lang="en-US" sz="2800" spc="-1" strike="noStrike">
                <a:solidFill>
                  <a:srgbClr val="5b277d"/>
                </a:solidFill>
                <a:latin typeface="Source Sans Pro"/>
              </a:rPr>
              <a:t>Improve / Stabilize Yagi’s</a:t>
            </a:r>
            <a:endParaRPr b="0" lang="en-US" sz="2800" spc="-1" strike="noStrike">
              <a:solidFill>
                <a:srgbClr val="fa9a00"/>
              </a:solidFill>
              <a:latin typeface="Source Sans Pro"/>
            </a:endParaRPr>
          </a:p>
          <a:p>
            <a:pPr marL="432000" indent="-324000">
              <a:spcAft>
                <a:spcPts val="720"/>
              </a:spcAft>
              <a:buSzPct val="100000"/>
              <a:buBlip>
                <a:blip r:embed="rId2"/>
              </a:buBlip>
            </a:pPr>
            <a:r>
              <a:rPr b="0" lang="en-US" sz="2800" spc="-1" strike="noStrike">
                <a:solidFill>
                  <a:srgbClr val="5b277d"/>
                </a:solidFill>
                <a:latin typeface="Source Sans Pro"/>
              </a:rPr>
              <a:t>Finish dual axis hardware / sleeve mount non conductive boom (1” ID PVC) – VALIDATE DESIGN</a:t>
            </a:r>
            <a:endParaRPr b="0" lang="en-US" sz="2800" spc="-1" strike="noStrike">
              <a:solidFill>
                <a:srgbClr val="fa9a00"/>
              </a:solidFill>
              <a:latin typeface="Source Sans Pro"/>
            </a:endParaRPr>
          </a:p>
          <a:p>
            <a:pPr marL="432000" indent="-324000">
              <a:spcAft>
                <a:spcPts val="720"/>
              </a:spcAft>
              <a:buSzPct val="100000"/>
              <a:buBlip>
                <a:blip r:embed="rId3"/>
              </a:buBlip>
            </a:pPr>
            <a:r>
              <a:rPr b="0" i="1" lang="en-US" sz="2800" spc="-1" strike="noStrike">
                <a:solidFill>
                  <a:srgbClr val="5b277d"/>
                </a:solidFill>
                <a:latin typeface="Source Sans Pro"/>
              </a:rPr>
              <a:t>(Publish .STL files and other updates)</a:t>
            </a:r>
            <a:endParaRPr b="0" lang="en-US" sz="2800" spc="-1" strike="noStrike">
              <a:solidFill>
                <a:srgbClr val="fa9a00"/>
              </a:solidFill>
              <a:latin typeface="Source Sans Pro"/>
            </a:endParaRPr>
          </a:p>
          <a:p>
            <a:pPr marL="432000" indent="-324000">
              <a:spcAft>
                <a:spcPts val="720"/>
              </a:spcAft>
              <a:buSzPct val="100000"/>
              <a:buBlip>
                <a:blip r:embed="rId4"/>
              </a:buBlip>
            </a:pPr>
            <a:r>
              <a:rPr b="0" lang="en-US" sz="2800" spc="-1" strike="noStrike">
                <a:solidFill>
                  <a:srgbClr val="5b277d"/>
                </a:solidFill>
                <a:latin typeface="Source Sans Pro"/>
              </a:rPr>
              <a:t>Install Sequencer</a:t>
            </a:r>
            <a:endParaRPr b="0" lang="en-US" sz="2800" spc="-1" strike="noStrike">
              <a:solidFill>
                <a:srgbClr val="fa9a00"/>
              </a:solidFill>
              <a:latin typeface="Source Sans Pro"/>
            </a:endParaRPr>
          </a:p>
          <a:p>
            <a:pPr marL="432000" indent="-324000">
              <a:spcAft>
                <a:spcPts val="720"/>
              </a:spcAft>
              <a:buSzPct val="100000"/>
              <a:buBlip>
                <a:blip r:embed="rId5"/>
              </a:buBlip>
            </a:pPr>
            <a:r>
              <a:rPr b="0" lang="en-US" sz="2800" spc="-1" strike="noStrike">
                <a:solidFill>
                  <a:srgbClr val="5b277d"/>
                </a:solidFill>
                <a:latin typeface="Source Sans Pro"/>
              </a:rPr>
              <a:t>Install Preamp(s)</a:t>
            </a:r>
            <a:endParaRPr b="0" lang="en-US" sz="2800" spc="-1" strike="noStrike">
              <a:solidFill>
                <a:srgbClr val="fa9a00"/>
              </a:solidFill>
              <a:latin typeface="Source Sans Pro"/>
            </a:endParaRPr>
          </a:p>
          <a:p>
            <a:pPr marL="432000" indent="-324000">
              <a:spcAft>
                <a:spcPts val="720"/>
              </a:spcAft>
              <a:buSzPct val="100000"/>
              <a:buBlip>
                <a:blip r:embed="rId6"/>
              </a:buBlip>
            </a:pPr>
            <a:r>
              <a:rPr b="0" lang="en-US" sz="2800" spc="-1" strike="noStrike">
                <a:solidFill>
                  <a:srgbClr val="5b277d"/>
                </a:solidFill>
                <a:latin typeface="Source Sans Pro"/>
              </a:rPr>
              <a:t>Track Satellites on RECEIVE</a:t>
            </a:r>
            <a:endParaRPr b="0" lang="en-US" sz="2800" spc="-1" strike="noStrike">
              <a:solidFill>
                <a:srgbClr val="fa9a00"/>
              </a:solidFill>
              <a:latin typeface="Source Sans Pro"/>
            </a:endParaRPr>
          </a:p>
          <a:p>
            <a:pPr marL="432000" indent="-324000">
              <a:spcAft>
                <a:spcPts val="720"/>
              </a:spcAft>
              <a:buSzPct val="100000"/>
              <a:buBlip>
                <a:blip r:embed="rId7"/>
              </a:buBlip>
            </a:pPr>
            <a:r>
              <a:rPr b="0" lang="en-US" sz="2800" spc="-1" strike="noStrike">
                <a:solidFill>
                  <a:srgbClr val="5b277d"/>
                </a:solidFill>
                <a:latin typeface="Source Sans Pro"/>
              </a:rPr>
              <a:t>Test Transmitting  – Validate designs!</a:t>
            </a:r>
            <a:endParaRPr b="0" lang="en-US" sz="2800" spc="-1" strike="noStrike">
              <a:solidFill>
                <a:srgbClr val="fa9a00"/>
              </a:solidFill>
              <a:latin typeface="Source Sans Pro"/>
            </a:endParaRPr>
          </a:p>
          <a:p>
            <a:pPr marL="432000" indent="-324000">
              <a:spcAft>
                <a:spcPts val="720"/>
              </a:spcAft>
              <a:buSzPct val="100000"/>
              <a:buBlip>
                <a:blip r:embed="rId8"/>
              </a:buBlip>
            </a:pPr>
            <a:r>
              <a:rPr b="0" lang="en-US" sz="2800" spc="-1" strike="noStrike">
                <a:solidFill>
                  <a:srgbClr val="5b277d"/>
                </a:solidFill>
                <a:latin typeface="Source Sans Pro"/>
              </a:rPr>
              <a:t>Find my signals! (Hopefully stronger!)</a:t>
            </a:r>
            <a:endParaRPr b="0" lang="en-US" sz="2800" spc="-1" strike="noStrike">
              <a:solidFill>
                <a:srgbClr val="fa9a00"/>
              </a:solidFill>
              <a:latin typeface="Source Sans Pro"/>
            </a:endParaRPr>
          </a:p>
          <a:p>
            <a:pPr marL="432000" indent="-324000">
              <a:spcAft>
                <a:spcPts val="720"/>
              </a:spcAft>
              <a:buSzPct val="100000"/>
              <a:buBlip>
                <a:blip r:embed="rId9"/>
              </a:buBlip>
            </a:pPr>
            <a:r>
              <a:rPr b="0" lang="en-US" sz="2800" spc="-1" strike="noStrike">
                <a:solidFill>
                  <a:srgbClr val="5b277d"/>
                </a:solidFill>
                <a:latin typeface="Source Sans Pro"/>
              </a:rPr>
              <a:t>WORK STATIONS!!</a:t>
            </a:r>
            <a:endParaRPr b="0" lang="en-US" sz="28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Questions, Comments?</a:t>
            </a:r>
            <a:endParaRPr b="0" lang="en-US" sz="4400" spc="-1" strike="noStrike">
              <a:solidFill>
                <a:srgbClr val="00804f"/>
              </a:solidFill>
              <a:latin typeface="Source Sans Pro"/>
            </a:endParaRPr>
          </a:p>
        </p:txBody>
      </p:sp>
      <p:sp>
        <p:nvSpPr>
          <p:cNvPr id="172"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900000" y="360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Transverter</a:t>
            </a:r>
            <a:endParaRPr b="0" lang="en-US" sz="4400" spc="-1" strike="noStrike">
              <a:solidFill>
                <a:srgbClr val="00804f"/>
              </a:solidFill>
              <a:latin typeface="Source Sans Pro"/>
            </a:endParaRPr>
          </a:p>
        </p:txBody>
      </p:sp>
      <p:pic>
        <p:nvPicPr>
          <p:cNvPr id="50" name="" descr=""/>
          <p:cNvPicPr/>
          <p:nvPr/>
        </p:nvPicPr>
        <p:blipFill>
          <a:blip r:embed="rId1"/>
          <a:stretch/>
        </p:blipFill>
        <p:spPr>
          <a:xfrm>
            <a:off x="671760" y="2275200"/>
            <a:ext cx="3288240" cy="4384800"/>
          </a:xfrm>
          <a:prstGeom prst="rect">
            <a:avLst/>
          </a:prstGeom>
          <a:ln w="0">
            <a:noFill/>
          </a:ln>
        </p:spPr>
      </p:pic>
      <p:sp>
        <p:nvSpPr>
          <p:cNvPr id="51" name=""/>
          <p:cNvSpPr txBox="1"/>
          <p:nvPr/>
        </p:nvSpPr>
        <p:spPr>
          <a:xfrm>
            <a:off x="4500000" y="1980000"/>
            <a:ext cx="5400000" cy="1882080"/>
          </a:xfrm>
          <a:prstGeom prst="rect">
            <a:avLst/>
          </a:prstGeom>
          <a:noFill/>
          <a:ln w="0">
            <a:noFill/>
          </a:ln>
        </p:spPr>
        <p:txBody>
          <a:bodyPr lIns="90000" rIns="90000" tIns="45000" bIns="45000" anchor="t">
            <a:noAutofit/>
          </a:bodyPr>
          <a:p>
            <a:r>
              <a:rPr b="0" lang="en-US" sz="1800" spc="-1" strike="noStrike">
                <a:solidFill>
                  <a:srgbClr val="00804f"/>
                </a:solidFill>
                <a:latin typeface="Arial"/>
              </a:rPr>
              <a:t>Various models have input </a:t>
            </a:r>
            <a:r>
              <a:rPr b="0" lang="en-US" sz="1800" spc="-1" strike="noStrike">
                <a:solidFill>
                  <a:srgbClr val="00804f"/>
                </a:solidFill>
                <a:latin typeface="Arial"/>
              </a:rPr>
              <a:t>attenuators</a:t>
            </a:r>
            <a:r>
              <a:rPr b="0" lang="en-US" sz="1800" spc="-1" strike="noStrike">
                <a:solidFill>
                  <a:srgbClr val="00804f"/>
                </a:solidFill>
                <a:latin typeface="Arial"/>
              </a:rPr>
              <a:t> (or none) so attention has to be given to avoiding destroying the input with a </a:t>
            </a:r>
            <a:r>
              <a:rPr b="0" lang="en-US" sz="1800" spc="-1" strike="noStrike">
                <a:solidFill>
                  <a:srgbClr val="00804f"/>
                </a:solidFill>
                <a:latin typeface="Arial"/>
              </a:rPr>
              <a:t>transmitter.</a:t>
            </a:r>
            <a:endParaRPr b="0" lang="en-US" sz="1800" spc="-1" strike="noStrike">
              <a:solidFill>
                <a:srgbClr val="00804f"/>
              </a:solidFill>
              <a:latin typeface="Arial"/>
            </a:endParaRPr>
          </a:p>
          <a:p>
            <a:endParaRPr b="0" lang="en-US" sz="1800" spc="-1" strike="noStrike">
              <a:solidFill>
                <a:srgbClr val="00804f"/>
              </a:solidFill>
              <a:latin typeface="Arial"/>
            </a:endParaRPr>
          </a:p>
          <a:p>
            <a:r>
              <a:rPr b="0" lang="en-US" sz="1800" spc="-1" strike="noStrike">
                <a:solidFill>
                  <a:srgbClr val="00804f"/>
                </a:solidFill>
                <a:latin typeface="Arial"/>
              </a:rPr>
              <a:t>Often they have “auto PTT” – but you may need much more precise result, so adding an external connection may be required. </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720000" y="891360"/>
            <a:ext cx="8280000" cy="1405800"/>
          </a:xfrm>
          <a:prstGeom prst="rect">
            <a:avLst/>
          </a:prstGeom>
          <a:noFill/>
          <a:ln w="0">
            <a:noFill/>
          </a:ln>
        </p:spPr>
        <p:txBody>
          <a:bodyPr lIns="0" rIns="0" tIns="0" bIns="0" anchor="ctr">
            <a:noAutofit/>
          </a:bodyPr>
          <a:p>
            <a:pPr algn="ctr"/>
            <a:r>
              <a:rPr b="1" lang="en-US" sz="4400" spc="-1" strike="noStrike">
                <a:solidFill>
                  <a:srgbClr val="ff0000"/>
                </a:solidFill>
                <a:latin typeface="Source Sans Pro"/>
              </a:rPr>
              <a:t>1.  POINTING:</a:t>
            </a:r>
            <a:br/>
            <a:r>
              <a:rPr b="0" lang="en-US" sz="4400" spc="-1" strike="noStrike">
                <a:solidFill>
                  <a:srgbClr val="00804f"/>
                </a:solidFill>
                <a:latin typeface="Source Sans Pro"/>
              </a:rPr>
              <a:t>a)  Rotator </a:t>
            </a:r>
            <a:r>
              <a:rPr b="0" lang="en-US" sz="4000" spc="-1" strike="noStrike">
                <a:solidFill>
                  <a:srgbClr val="00804f"/>
                </a:solidFill>
                <a:latin typeface="Source Sans Pro"/>
              </a:rPr>
              <a:t> Controllers</a:t>
            </a:r>
            <a:endParaRPr b="0" lang="en-US" sz="4000" spc="-1" strike="noStrike">
              <a:solidFill>
                <a:srgbClr val="00804f"/>
              </a:solidFill>
              <a:latin typeface="Source Sans Pro"/>
            </a:endParaRPr>
          </a:p>
        </p:txBody>
      </p:sp>
      <p:sp>
        <p:nvSpPr>
          <p:cNvPr id="53"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pPr marL="432000" indent="-324000">
              <a:spcAft>
                <a:spcPts val="1409"/>
              </a:spcAft>
              <a:buSzPct val="100000"/>
              <a:buBlip>
                <a:blip r:embed="rId1"/>
              </a:buBlip>
            </a:pPr>
            <a:r>
              <a:rPr b="0" lang="en-US" sz="3200" spc="-1" strike="noStrike">
                <a:solidFill>
                  <a:srgbClr val="fa9a00"/>
                </a:solidFill>
                <a:latin typeface="Source Sans Pro"/>
              </a:rPr>
              <a:t>Previously a </a:t>
            </a:r>
            <a:r>
              <a:rPr b="0" lang="en-US" sz="3200" spc="-1" strike="noStrike" u="sng">
                <a:solidFill>
                  <a:srgbClr val="fa9a00"/>
                </a:solidFill>
                <a:uFillTx/>
                <a:latin typeface="Source Sans Pro"/>
              </a:rPr>
              <a:t>separate hardware item</a:t>
            </a:r>
            <a:r>
              <a:rPr b="0" lang="en-US" sz="3200" spc="-1" strike="noStrike">
                <a:solidFill>
                  <a:srgbClr val="fa9a00"/>
                </a:solidFill>
                <a:latin typeface="Source Sans Pro"/>
              </a:rPr>
              <a:t> that received commands from trig-based software and drove the rotator to point</a:t>
            </a:r>
            <a:endParaRPr b="0" lang="en-US" sz="3200" spc="-1" strike="noStrike">
              <a:solidFill>
                <a:srgbClr val="fa9a00"/>
              </a:solidFill>
              <a:latin typeface="Source Sans Pro"/>
            </a:endParaRPr>
          </a:p>
          <a:p>
            <a:pPr marL="432000" indent="-324000">
              <a:spcAft>
                <a:spcPts val="1409"/>
              </a:spcAft>
              <a:buSzPct val="100000"/>
              <a:buBlip>
                <a:blip r:embed="rId2"/>
              </a:buBlip>
            </a:pPr>
            <a:r>
              <a:rPr b="0" lang="en-US" sz="3200" spc="-1" strike="noStrike">
                <a:solidFill>
                  <a:srgbClr val="fa9a00"/>
                </a:solidFill>
                <a:latin typeface="Source Sans Pro"/>
              </a:rPr>
              <a:t>CSN S.A.T. combines software and controller to drive Yaesu rotators</a:t>
            </a:r>
            <a:endParaRPr b="0" lang="en-US" sz="3200" spc="-1" strike="noStrike">
              <a:solidFill>
                <a:srgbClr val="fa9a00"/>
              </a:solidFill>
              <a:latin typeface="Source Sans Pro"/>
            </a:endParaRPr>
          </a:p>
          <a:p>
            <a:pPr marL="432000" indent="-324000">
              <a:spcAft>
                <a:spcPts val="1409"/>
              </a:spcAft>
              <a:buSzPct val="100000"/>
              <a:buBlip>
                <a:blip r:embed="rId3"/>
              </a:buBlip>
            </a:pPr>
            <a:r>
              <a:rPr b="0" lang="en-US" sz="3200" spc="-1" strike="noStrike">
                <a:solidFill>
                  <a:srgbClr val="fa9a00"/>
                </a:solidFill>
                <a:latin typeface="Source Sans Pro"/>
              </a:rPr>
              <a:t>Now can be done much less expensively in software/</a:t>
            </a:r>
            <a:r>
              <a:rPr b="0" lang="en-US" sz="3200" spc="-1" strike="noStrike">
                <a:solidFill>
                  <a:srgbClr val="fa9a00"/>
                </a:solidFill>
                <a:latin typeface="Source Sans Pro"/>
              </a:rPr>
              <a:t>micro controllers</a:t>
            </a:r>
            <a:r>
              <a:rPr b="0" lang="en-US" sz="3200" spc="-1" strike="noStrike">
                <a:solidFill>
                  <a:srgbClr val="fa9a00"/>
                </a:solidFill>
                <a:latin typeface="Source Sans Pro"/>
              </a:rPr>
              <a:t> also </a:t>
            </a:r>
            <a:endParaRPr b="0" lang="en-US" sz="3200" spc="-1" strike="noStrike">
              <a:solidFill>
                <a:srgbClr val="fa9a00"/>
              </a:solidFill>
              <a:latin typeface="Source Sans Pro"/>
            </a:endParaRPr>
          </a:p>
        </p:txBody>
      </p:sp>
      <p:sp>
        <p:nvSpPr>
          <p:cNvPr id="54" name=""/>
          <p:cNvSpPr txBox="1"/>
          <p:nvPr/>
        </p:nvSpPr>
        <p:spPr>
          <a:xfrm>
            <a:off x="180000" y="6772680"/>
            <a:ext cx="6660000" cy="787320"/>
          </a:xfrm>
          <a:prstGeom prst="rect">
            <a:avLst/>
          </a:prstGeom>
          <a:noFill/>
          <a:ln w="0">
            <a:noFill/>
          </a:ln>
        </p:spPr>
        <p:txBody>
          <a:bodyPr lIns="90000" rIns="90000" tIns="45000" bIns="45000" anchor="t">
            <a:noAutofit/>
          </a:bodyPr>
          <a:p>
            <a:r>
              <a:rPr b="0" lang="de-DE" sz="2400" spc="-1" strike="noStrike">
                <a:latin typeface="Times New Roman"/>
                <a:hlinkClick r:id="rId4"/>
              </a:rPr>
              <a:t>https://www.nf4rc.club/how-to-docs/satellite-system-part-i-overview/</a:t>
            </a:r>
            <a:endParaRPr b="0" lang="de-DE" sz="24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Traditional ($$$$) Rotator Control</a:t>
            </a:r>
            <a:endParaRPr b="0" lang="en-US" sz="4400" spc="-1" strike="noStrike">
              <a:solidFill>
                <a:srgbClr val="00804f"/>
              </a:solidFill>
              <a:latin typeface="Source Sans Pro"/>
            </a:endParaRPr>
          </a:p>
        </p:txBody>
      </p:sp>
      <p:pic>
        <p:nvPicPr>
          <p:cNvPr id="56" name="" descr=""/>
          <p:cNvPicPr/>
          <p:nvPr/>
        </p:nvPicPr>
        <p:blipFill>
          <a:blip r:embed="rId1"/>
          <a:stretch/>
        </p:blipFill>
        <p:spPr>
          <a:xfrm>
            <a:off x="540000" y="2880000"/>
            <a:ext cx="8838720" cy="2657160"/>
          </a:xfrm>
          <a:prstGeom prst="rect">
            <a:avLst/>
          </a:prstGeom>
          <a:ln w="0">
            <a:noFill/>
          </a:ln>
        </p:spPr>
      </p:pic>
      <p:pic>
        <p:nvPicPr>
          <p:cNvPr id="57" name="" descr=""/>
          <p:cNvPicPr/>
          <p:nvPr/>
        </p:nvPicPr>
        <p:blipFill>
          <a:blip r:embed="rId2"/>
          <a:stretch/>
        </p:blipFill>
        <p:spPr>
          <a:xfrm>
            <a:off x="1565280" y="4860000"/>
            <a:ext cx="3326760" cy="2700000"/>
          </a:xfrm>
          <a:prstGeom prst="rect">
            <a:avLst/>
          </a:prstGeom>
          <a:ln w="0">
            <a:noFill/>
          </a:ln>
        </p:spPr>
      </p:pic>
      <p:sp>
        <p:nvSpPr>
          <p:cNvPr id="58" name=""/>
          <p:cNvSpPr txBox="1"/>
          <p:nvPr/>
        </p:nvSpPr>
        <p:spPr>
          <a:xfrm>
            <a:off x="5220000" y="5760000"/>
            <a:ext cx="3600000" cy="602280"/>
          </a:xfrm>
          <a:prstGeom prst="rect">
            <a:avLst/>
          </a:prstGeom>
          <a:noFill/>
          <a:ln w="0">
            <a:noFill/>
          </a:ln>
        </p:spPr>
        <p:txBody>
          <a:bodyPr lIns="90000" rIns="90000" tIns="45000" bIns="45000" anchor="t">
            <a:noAutofit/>
          </a:bodyPr>
          <a:p>
            <a:r>
              <a:rPr b="0" lang="en-US" sz="1800" spc="-1" strike="noStrike">
                <a:solidFill>
                  <a:srgbClr val="00804f"/>
                </a:solidFill>
                <a:latin typeface="Arial"/>
              </a:rPr>
              <a:t>CSN solution drives</a:t>
            </a:r>
            <a:endParaRPr b="0" lang="en-US" sz="1800" spc="-1" strike="noStrike">
              <a:solidFill>
                <a:srgbClr val="00804f"/>
              </a:solidFill>
              <a:latin typeface="Arial"/>
            </a:endParaRPr>
          </a:p>
          <a:p>
            <a:r>
              <a:rPr b="0" lang="en-US" sz="1800" spc="-1" strike="noStrike">
                <a:solidFill>
                  <a:srgbClr val="00804f"/>
                </a:solidFill>
                <a:latin typeface="Arial"/>
              </a:rPr>
              <a:t>Rotator directly</a:t>
            </a:r>
            <a:endParaRPr b="0" lang="en-US" sz="1800" spc="-1" strike="noStrike">
              <a:solidFill>
                <a:srgbClr val="00804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K3NG (pennies) Rotator Controller</a:t>
            </a:r>
            <a:endParaRPr b="0" lang="en-US" sz="4400" spc="-1" strike="noStrike">
              <a:solidFill>
                <a:srgbClr val="00804f"/>
              </a:solidFill>
              <a:latin typeface="Source Sans Pro"/>
            </a:endParaRPr>
          </a:p>
        </p:txBody>
      </p:sp>
      <p:sp>
        <p:nvSpPr>
          <p:cNvPr id="60" name="PlaceHolder 2"/>
          <p:cNvSpPr>
            <a:spLocks noGrp="1"/>
          </p:cNvSpPr>
          <p:nvPr>
            <p:ph/>
          </p:nvPr>
        </p:nvSpPr>
        <p:spPr>
          <a:xfrm>
            <a:off x="900000" y="2340000"/>
            <a:ext cx="828000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pic>
        <p:nvPicPr>
          <p:cNvPr id="61" name="" descr=""/>
          <p:cNvPicPr/>
          <p:nvPr/>
        </p:nvPicPr>
        <p:blipFill>
          <a:blip r:embed="rId1"/>
          <a:stretch/>
        </p:blipFill>
        <p:spPr>
          <a:xfrm>
            <a:off x="900000" y="3240000"/>
            <a:ext cx="8677080" cy="23810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900000" y="936000"/>
            <a:ext cx="8280000" cy="1260000"/>
          </a:xfrm>
          <a:prstGeom prst="rect">
            <a:avLst/>
          </a:prstGeom>
          <a:noFill/>
          <a:ln w="0">
            <a:noFill/>
          </a:ln>
        </p:spPr>
        <p:txBody>
          <a:bodyPr lIns="0" rIns="0" tIns="0" bIns="0" anchor="ctr">
            <a:noAutofit/>
          </a:bodyPr>
          <a:p>
            <a:pPr algn="ctr"/>
            <a:r>
              <a:rPr b="0" lang="en-US" sz="4400" spc="-1" strike="noStrike">
                <a:solidFill>
                  <a:srgbClr val="00804f"/>
                </a:solidFill>
                <a:latin typeface="Source Sans Pro"/>
              </a:rPr>
              <a:t>My K3NG-based Nano Controller</a:t>
            </a:r>
            <a:endParaRPr b="0" lang="en-US" sz="4400" spc="-1" strike="noStrike">
              <a:solidFill>
                <a:srgbClr val="00804f"/>
              </a:solidFill>
              <a:latin typeface="Source Sans Pro"/>
            </a:endParaRPr>
          </a:p>
        </p:txBody>
      </p:sp>
      <p:sp>
        <p:nvSpPr>
          <p:cNvPr id="63" name="PlaceHolder 2"/>
          <p:cNvSpPr>
            <a:spLocks noGrp="1"/>
          </p:cNvSpPr>
          <p:nvPr>
            <p:ph/>
          </p:nvPr>
        </p:nvSpPr>
        <p:spPr>
          <a:xfrm>
            <a:off x="900000" y="2455200"/>
            <a:ext cx="8280000" cy="4384800"/>
          </a:xfrm>
          <a:prstGeom prst="rect">
            <a:avLst/>
          </a:prstGeom>
          <a:noFill/>
          <a:ln w="0">
            <a:noFill/>
          </a:ln>
        </p:spPr>
        <p:txBody>
          <a:bodyPr lIns="0" rIns="0" tIns="0" bIns="0" anchor="t">
            <a:noAutofit/>
          </a:bodyPr>
          <a:p>
            <a:endParaRPr b="0" lang="en-US" sz="3200" spc="-1" strike="noStrike">
              <a:solidFill>
                <a:srgbClr val="fa9a00"/>
              </a:solidFill>
              <a:latin typeface="Source Sans Pro"/>
            </a:endParaRPr>
          </a:p>
        </p:txBody>
      </p:sp>
      <p:pic>
        <p:nvPicPr>
          <p:cNvPr id="64" name="" descr=""/>
          <p:cNvPicPr/>
          <p:nvPr/>
        </p:nvPicPr>
        <p:blipFill>
          <a:blip r:embed="rId1"/>
          <a:srcRect l="0" t="14669" r="0" b="9134"/>
          <a:stretch/>
        </p:blipFill>
        <p:spPr>
          <a:xfrm>
            <a:off x="360000" y="2160000"/>
            <a:ext cx="7643520" cy="4500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173</TotalTime>
  <Application>LibreOffice/7.2.4.1$Windows_X86_64 LibreOffice_project/27d75539669ac387bb498e35313b970b7fe9c4f9</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2026-02-16T10:04:00Z</dcterms:created>
  <dc:creator/>
  <dc:description>Template created by Oschloe (http://www.oschloe.de/).
Photo: © Stephanie Hofschlaeger/Pixelio.de</dc:description>
  <cp:keywords>Presentation Background Presentation Background</cp:keywords>
  <dc:language>en-US</dc:language>
  <cp:lastModifiedBy/>
  <dcterms:modified xsi:type="dcterms:W3CDTF">2026-02-24T16:03:55Z</dcterms:modified>
  <cp:revision>19</cp:revision>
  <dc:subject>Presentation Background More Colored Pencils</dc:subject>
  <dc:title>oschloe-colored-pencils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CC-BY (http://creativecommons.org/licenses/by/3.0/deed.en)</vt:lpwstr>
  </property>
</Properties>
</file>