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6039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027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480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6039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027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9120" y="138420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6039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6027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480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6039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6027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9120" y="138420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6039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6027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480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6039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6027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9120" y="138420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6039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6027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/>
          </p:nvPr>
        </p:nvSpPr>
        <p:spPr>
          <a:xfrm>
            <a:off x="60480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/>
          </p:nvPr>
        </p:nvSpPr>
        <p:spPr>
          <a:xfrm>
            <a:off x="36039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/>
          </p:nvPr>
        </p:nvSpPr>
        <p:spPr>
          <a:xfrm>
            <a:off x="66027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69120" y="138420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9120" y="1384200"/>
            <a:ext cx="9001800" cy="442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36039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6602760" y="264888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/>
          </p:nvPr>
        </p:nvSpPr>
        <p:spPr>
          <a:xfrm>
            <a:off x="60480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/>
          </p:nvPr>
        </p:nvSpPr>
        <p:spPr>
          <a:xfrm>
            <a:off x="36039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/>
          </p:nvPr>
        </p:nvSpPr>
        <p:spPr>
          <a:xfrm>
            <a:off x="6602760" y="4366800"/>
            <a:ext cx="28558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49800" y="436680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120" y="13842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49800" y="2648880"/>
            <a:ext cx="432828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4800" y="4366800"/>
            <a:ext cx="8870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80000" cy="4251960"/>
          </a:xfrm>
          <a:custGeom>
            <a:avLst/>
            <a:gdLst/>
            <a:ahLst/>
            <a:rect l="0" t="0" r="r" b="b"/>
            <a:pathLst>
              <a:path w="28001" h="11812">
                <a:moveTo>
                  <a:pt x="0" y="11811"/>
                </a:moveTo>
                <a:lnTo>
                  <a:pt x="0" y="0"/>
                </a:lnTo>
                <a:lnTo>
                  <a:pt x="28000" y="0"/>
                </a:lnTo>
                <a:lnTo>
                  <a:pt x="28000" y="7811"/>
                </a:lnTo>
                <a:lnTo>
                  <a:pt x="0" y="11811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 rot="21111000">
            <a:off x="488160" y="26046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5600" spc="-1" strike="noStrike">
                <a:latin typeface="Arial"/>
              </a:rPr>
              <a:t>Click to edit the title text format</a:t>
            </a:r>
            <a:endParaRPr b="1" lang="en-US" sz="56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 rot="21111000">
            <a:off x="462960" y="3605760"/>
            <a:ext cx="8802000" cy="331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Aft>
                <a:spcPts val="11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700" spc="-1" strike="noStrike">
                <a:latin typeface="Arial"/>
              </a:rPr>
              <a:t>Click to edit the outline text format</a:t>
            </a:r>
            <a:endParaRPr b="0" lang="en-US" sz="2700" spc="-1" strike="noStrike">
              <a:latin typeface="Arial"/>
            </a:endParaRPr>
          </a:p>
          <a:p>
            <a:pPr lvl="1" marL="864000" indent="-324000" algn="ctr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 algn="ctr">
              <a:spcAft>
                <a:spcPts val="63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 algn="ctr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 algn="ctr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 algn="ctr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 algn="ctr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Liberation Sans Narrow"/>
              </a:rPr>
              <a:t>&lt;date/time&gt;</a:t>
            </a:r>
            <a:endParaRPr b="0" lang="en-US" sz="1400" spc="-1" strike="noStrike">
              <a:latin typeface="Liberation Sans Narrow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Liberation Sans Narrow"/>
              </a:rPr>
              <a:t>&lt;footer&gt;</a:t>
            </a:r>
            <a:endParaRPr b="0" lang="en-US" sz="1400" spc="-1" strike="noStrike">
              <a:latin typeface="Liberation Sans Narrow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AC34414D-C828-4AE5-9BC9-1A3A2925A82A}" type="slidenum">
              <a:rPr b="0" lang="en-US" sz="2600" spc="-1" strike="noStrike">
                <a:latin typeface="Liberation Sans Narrow"/>
              </a:rPr>
              <a:t>&lt;number&gt;</a:t>
            </a:fld>
            <a:endParaRPr b="0" lang="en-US" sz="2600" spc="-1" strike="noStrike">
              <a:latin typeface="Liberation Sans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1096920" y="4388760"/>
            <a:ext cx="8982720" cy="1280880"/>
          </a:xfrm>
          <a:custGeom>
            <a:avLst/>
            <a:gdLst/>
            <a:ahLst/>
            <a:rect l="0" t="0" r="r" b="b"/>
            <a:pathLst>
              <a:path w="24953" h="3559">
                <a:moveTo>
                  <a:pt x="0" y="3558"/>
                </a:moveTo>
                <a:lnTo>
                  <a:pt x="24951" y="3557"/>
                </a:lnTo>
                <a:lnTo>
                  <a:pt x="24952" y="0"/>
                </a:lnTo>
                <a:lnTo>
                  <a:pt x="0" y="3558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43" name=""/>
          <p:cNvSpPr/>
          <p:nvPr/>
        </p:nvSpPr>
        <p:spPr>
          <a:xfrm>
            <a:off x="0" y="0"/>
            <a:ext cx="10080000" cy="1509120"/>
          </a:xfrm>
          <a:custGeom>
            <a:avLst/>
            <a:gdLst/>
            <a:ahLst/>
            <a:rect l="0" t="0" r="r" b="b"/>
            <a:pathLst>
              <a:path w="28001" h="4193">
                <a:moveTo>
                  <a:pt x="0" y="4192"/>
                </a:moveTo>
                <a:lnTo>
                  <a:pt x="0" y="0"/>
                </a:lnTo>
                <a:lnTo>
                  <a:pt x="28000" y="0"/>
                </a:lnTo>
                <a:lnTo>
                  <a:pt x="28000" y="191"/>
                </a:lnTo>
                <a:lnTo>
                  <a:pt x="0" y="4192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 rot="21111000">
            <a:off x="90000" y="-1587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Click to edit the title text format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Click to edit the outline text format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Second Outline Level</a:t>
            </a:r>
            <a:endParaRPr b="0" lang="en-US" sz="2000" spc="-1" strike="noStrike">
              <a:latin typeface="Arial"/>
            </a:endParaRPr>
          </a:p>
          <a:p>
            <a:pPr lvl="2" marL="1296000" indent="-288000" algn="just">
              <a:spcAft>
                <a:spcPts val="63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 algn="just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 algn="just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 algn="just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 algn="just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291FBB94-9650-448D-8FA1-A67B94F08F0A}" type="slidenum">
              <a:rPr b="0" lang="en-US" sz="2600" spc="-1" strike="noStrike">
                <a:latin typeface="Arial"/>
              </a:rPr>
              <a:t>&lt;number&gt;</a:t>
            </a:fld>
            <a:endParaRPr b="0" lang="en-US" sz="26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1096920" y="4388760"/>
            <a:ext cx="8982720" cy="1280880"/>
          </a:xfrm>
          <a:custGeom>
            <a:avLst/>
            <a:gdLst/>
            <a:ahLst/>
            <a:rect l="0" t="0" r="r" b="b"/>
            <a:pathLst>
              <a:path w="24953" h="3559">
                <a:moveTo>
                  <a:pt x="0" y="3558"/>
                </a:moveTo>
                <a:lnTo>
                  <a:pt x="24951" y="3557"/>
                </a:lnTo>
                <a:lnTo>
                  <a:pt x="24952" y="0"/>
                </a:lnTo>
                <a:lnTo>
                  <a:pt x="0" y="3558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86" name=""/>
          <p:cNvSpPr/>
          <p:nvPr/>
        </p:nvSpPr>
        <p:spPr>
          <a:xfrm>
            <a:off x="0" y="411120"/>
            <a:ext cx="10080000" cy="5258520"/>
          </a:xfrm>
          <a:custGeom>
            <a:avLst/>
            <a:gdLst/>
            <a:ahLst/>
            <a:rect l="0" t="0" r="r" b="b"/>
            <a:pathLst>
              <a:path w="28001" h="14608">
                <a:moveTo>
                  <a:pt x="0" y="14607"/>
                </a:moveTo>
                <a:lnTo>
                  <a:pt x="508" y="14607"/>
                </a:lnTo>
                <a:lnTo>
                  <a:pt x="28000" y="10668"/>
                </a:lnTo>
                <a:lnTo>
                  <a:pt x="28000" y="0"/>
                </a:lnTo>
                <a:lnTo>
                  <a:pt x="0" y="4001"/>
                </a:lnTo>
                <a:lnTo>
                  <a:pt x="0" y="14607"/>
                </a:lnTo>
                <a:close/>
              </a:path>
            </a:pathLst>
          </a:custGeom>
          <a:solidFill>
            <a:srgbClr val="b2b2b2"/>
          </a:solidFill>
          <a:ln w="10800">
            <a:solidFill>
              <a:srgbClr val="999999"/>
            </a:solidFill>
            <a:round/>
          </a:ln>
        </p:spPr>
      </p:sp>
      <p:sp>
        <p:nvSpPr>
          <p:cNvPr id="87" name=""/>
          <p:cNvSpPr/>
          <p:nvPr/>
        </p:nvSpPr>
        <p:spPr>
          <a:xfrm>
            <a:off x="0" y="0"/>
            <a:ext cx="10080360" cy="1714680"/>
          </a:xfrm>
          <a:custGeom>
            <a:avLst/>
            <a:gdLst/>
            <a:ahLst/>
            <a:rect l="0" t="0" r="r" b="b"/>
            <a:pathLst>
              <a:path w="28002" h="4764">
                <a:moveTo>
                  <a:pt x="1" y="4763"/>
                </a:moveTo>
                <a:lnTo>
                  <a:pt x="0" y="0"/>
                </a:lnTo>
                <a:lnTo>
                  <a:pt x="28000" y="0"/>
                </a:lnTo>
                <a:lnTo>
                  <a:pt x="28001" y="762"/>
                </a:lnTo>
                <a:lnTo>
                  <a:pt x="1" y="4763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Click to edit the title text format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Click to edit the outline text format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Second Outline Level</a:t>
            </a:r>
            <a:endParaRPr b="0" lang="en-US" sz="2000" spc="-1" strike="noStrike">
              <a:latin typeface="Arial"/>
            </a:endParaRPr>
          </a:p>
          <a:p>
            <a:pPr lvl="2" marL="1296000" indent="-288000" algn="just">
              <a:spcAft>
                <a:spcPts val="63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 algn="just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 algn="just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 algn="just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 algn="just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769722B7-4267-4E9E-9488-F8674DBCF9A4}" type="slidenum">
              <a:rPr b="0" lang="en-US" sz="2600" spc="-1" strike="noStrike">
                <a:latin typeface="Arial"/>
              </a:rPr>
              <a:t>&lt;number&gt;</a:t>
            </a:fld>
            <a:endParaRPr b="0" lang="en-US" sz="26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403640" y="4388760"/>
            <a:ext cx="8676360" cy="1280520"/>
          </a:xfrm>
          <a:custGeom>
            <a:avLst/>
            <a:gdLst/>
            <a:ahLst/>
            <a:rect l="0" t="0" r="r" b="b"/>
            <a:pathLst>
              <a:path w="24102" h="3558">
                <a:moveTo>
                  <a:pt x="0" y="3557"/>
                </a:moveTo>
                <a:lnTo>
                  <a:pt x="24100" y="3557"/>
                </a:lnTo>
                <a:lnTo>
                  <a:pt x="24101" y="0"/>
                </a:lnTo>
                <a:lnTo>
                  <a:pt x="0" y="3557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130" name=""/>
          <p:cNvSpPr/>
          <p:nvPr/>
        </p:nvSpPr>
        <p:spPr>
          <a:xfrm>
            <a:off x="0" y="0"/>
            <a:ext cx="10080000" cy="2400480"/>
          </a:xfrm>
          <a:custGeom>
            <a:avLst/>
            <a:gdLst/>
            <a:ahLst/>
            <a:rect l="0" t="0" r="r" b="b"/>
            <a:pathLst>
              <a:path w="28001" h="6669">
                <a:moveTo>
                  <a:pt x="0" y="6668"/>
                </a:moveTo>
                <a:lnTo>
                  <a:pt x="0" y="0"/>
                </a:lnTo>
                <a:lnTo>
                  <a:pt x="28000" y="0"/>
                </a:lnTo>
                <a:lnTo>
                  <a:pt x="28000" y="2667"/>
                </a:lnTo>
                <a:lnTo>
                  <a:pt x="0" y="6668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131" name=""/>
          <p:cNvSpPr/>
          <p:nvPr/>
        </p:nvSpPr>
        <p:spPr>
          <a:xfrm>
            <a:off x="0" y="0"/>
            <a:ext cx="10080000" cy="2400480"/>
          </a:xfrm>
          <a:custGeom>
            <a:avLst/>
            <a:gdLst/>
            <a:ahLst/>
            <a:rect l="0" t="0" r="r" b="b"/>
            <a:pathLst>
              <a:path w="28001" h="6669">
                <a:moveTo>
                  <a:pt x="0" y="6668"/>
                </a:moveTo>
                <a:lnTo>
                  <a:pt x="0" y="0"/>
                </a:lnTo>
                <a:lnTo>
                  <a:pt x="28000" y="0"/>
                </a:lnTo>
                <a:lnTo>
                  <a:pt x="28000" y="2667"/>
                </a:lnTo>
                <a:lnTo>
                  <a:pt x="0" y="6668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132" name=""/>
          <p:cNvSpPr/>
          <p:nvPr/>
        </p:nvSpPr>
        <p:spPr>
          <a:xfrm>
            <a:off x="1403640" y="4388760"/>
            <a:ext cx="8676360" cy="1280520"/>
          </a:xfrm>
          <a:custGeom>
            <a:avLst/>
            <a:gdLst/>
            <a:ahLst/>
            <a:rect l="0" t="0" r="r" b="b"/>
            <a:pathLst>
              <a:path w="24102" h="3558">
                <a:moveTo>
                  <a:pt x="0" y="3557"/>
                </a:moveTo>
                <a:lnTo>
                  <a:pt x="24100" y="3557"/>
                </a:lnTo>
                <a:lnTo>
                  <a:pt x="24101" y="0"/>
                </a:lnTo>
                <a:lnTo>
                  <a:pt x="0" y="3557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133" name=""/>
          <p:cNvSpPr/>
          <p:nvPr/>
        </p:nvSpPr>
        <p:spPr>
          <a:xfrm>
            <a:off x="6480" y="-9720"/>
            <a:ext cx="10080000" cy="2468880"/>
          </a:xfrm>
          <a:custGeom>
            <a:avLst/>
            <a:gdLst/>
            <a:ahLst/>
            <a:rect l="0" t="0" r="r" b="b"/>
            <a:pathLst>
              <a:path w="28001" h="6859">
                <a:moveTo>
                  <a:pt x="0" y="6858"/>
                </a:moveTo>
                <a:lnTo>
                  <a:pt x="0" y="0"/>
                </a:lnTo>
                <a:lnTo>
                  <a:pt x="28000" y="0"/>
                </a:lnTo>
                <a:lnTo>
                  <a:pt x="28000" y="2841"/>
                </a:lnTo>
                <a:lnTo>
                  <a:pt x="0" y="6858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134" name=""/>
          <p:cNvSpPr/>
          <p:nvPr/>
        </p:nvSpPr>
        <p:spPr>
          <a:xfrm>
            <a:off x="1403280" y="4388760"/>
            <a:ext cx="8676360" cy="1280520"/>
          </a:xfrm>
          <a:custGeom>
            <a:avLst/>
            <a:gdLst/>
            <a:ahLst/>
            <a:rect l="0" t="0" r="r" b="b"/>
            <a:pathLst>
              <a:path w="24102" h="3558">
                <a:moveTo>
                  <a:pt x="0" y="3557"/>
                </a:moveTo>
                <a:lnTo>
                  <a:pt x="24100" y="3557"/>
                </a:lnTo>
                <a:lnTo>
                  <a:pt x="24101" y="0"/>
                </a:lnTo>
                <a:lnTo>
                  <a:pt x="0" y="3557"/>
                </a:lnTo>
                <a:close/>
              </a:path>
            </a:pathLst>
          </a:custGeom>
          <a:noFill/>
          <a:ln w="0">
            <a:noFill/>
          </a:ln>
        </p:spPr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 rot="21111000">
            <a:off x="91080" y="74124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Click to edit the title text format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2E8F7D29-A2AD-4C76-911B-2BB42BE68F27}" type="slidenum">
              <a:rPr b="0" lang="en-US" sz="2600" spc="-1" strike="noStrike">
                <a:latin typeface="Arial"/>
              </a:rPr>
              <a:t>&lt;number&gt;</a:t>
            </a:fld>
            <a:endParaRPr b="0" lang="en-US" sz="26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 rot="20952000">
            <a:off x="224280" y="1917000"/>
            <a:ext cx="9402120" cy="2594160"/>
          </a:xfrm>
          <a:custGeom>
            <a:avLst/>
            <a:gdLst/>
            <a:ahLst/>
            <a:rect l="0" t="0" r="r" b="b"/>
            <a:pathLst>
              <a:path w="26120" h="7208">
                <a:moveTo>
                  <a:pt x="454" y="0"/>
                </a:moveTo>
                <a:lnTo>
                  <a:pt x="455" y="0"/>
                </a:lnTo>
                <a:cubicBezTo>
                  <a:pt x="375" y="0"/>
                  <a:pt x="297" y="21"/>
                  <a:pt x="227" y="60"/>
                </a:cubicBezTo>
                <a:cubicBezTo>
                  <a:pt x="158" y="100"/>
                  <a:pt x="102" y="158"/>
                  <a:pt x="61" y="226"/>
                </a:cubicBezTo>
                <a:cubicBezTo>
                  <a:pt x="21" y="296"/>
                  <a:pt x="1" y="373"/>
                  <a:pt x="0" y="454"/>
                </a:cubicBezTo>
                <a:lnTo>
                  <a:pt x="1" y="6752"/>
                </a:lnTo>
                <a:lnTo>
                  <a:pt x="1" y="6752"/>
                </a:lnTo>
                <a:cubicBezTo>
                  <a:pt x="1" y="6833"/>
                  <a:pt x="22" y="6911"/>
                  <a:pt x="62" y="6980"/>
                </a:cubicBezTo>
                <a:cubicBezTo>
                  <a:pt x="101" y="7049"/>
                  <a:pt x="159" y="7106"/>
                  <a:pt x="227" y="7146"/>
                </a:cubicBezTo>
                <a:cubicBezTo>
                  <a:pt x="296" y="7185"/>
                  <a:pt x="375" y="7207"/>
                  <a:pt x="454" y="7206"/>
                </a:cubicBezTo>
                <a:lnTo>
                  <a:pt x="25665" y="7206"/>
                </a:lnTo>
                <a:lnTo>
                  <a:pt x="25665" y="7206"/>
                </a:lnTo>
                <a:cubicBezTo>
                  <a:pt x="25744" y="7206"/>
                  <a:pt x="25822" y="7186"/>
                  <a:pt x="25892" y="7146"/>
                </a:cubicBezTo>
                <a:cubicBezTo>
                  <a:pt x="25961" y="7106"/>
                  <a:pt x="26018" y="7049"/>
                  <a:pt x="26058" y="6980"/>
                </a:cubicBezTo>
                <a:cubicBezTo>
                  <a:pt x="26098" y="6910"/>
                  <a:pt x="26119" y="6833"/>
                  <a:pt x="26119" y="6752"/>
                </a:cubicBezTo>
                <a:lnTo>
                  <a:pt x="26118" y="453"/>
                </a:lnTo>
                <a:lnTo>
                  <a:pt x="26119" y="454"/>
                </a:lnTo>
                <a:lnTo>
                  <a:pt x="26119" y="454"/>
                </a:lnTo>
                <a:cubicBezTo>
                  <a:pt x="26119" y="374"/>
                  <a:pt x="26097" y="295"/>
                  <a:pt x="26058" y="226"/>
                </a:cubicBezTo>
                <a:cubicBezTo>
                  <a:pt x="26018" y="158"/>
                  <a:pt x="25961" y="100"/>
                  <a:pt x="25892" y="60"/>
                </a:cubicBezTo>
                <a:cubicBezTo>
                  <a:pt x="25823" y="21"/>
                  <a:pt x="25745" y="0"/>
                  <a:pt x="25665" y="0"/>
                </a:cubicBezTo>
                <a:lnTo>
                  <a:pt x="454" y="0"/>
                </a:lnTo>
              </a:path>
            </a:pathLst>
          </a:custGeom>
          <a:solidFill>
            <a:srgbClr val="b2b2b2"/>
          </a:solidFill>
          <a:ln w="1080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 txBox="1"/>
          <p:nvPr/>
        </p:nvSpPr>
        <p:spPr>
          <a:xfrm>
            <a:off x="273960" y="2759400"/>
            <a:ext cx="640080" cy="12258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8000" spc="-1" strike="noStrike">
                <a:latin typeface="Arial"/>
              </a:rPr>
              <a:t>“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9215640" y="3517560"/>
            <a:ext cx="640080" cy="12258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8000" spc="-1" strike="noStrike">
                <a:latin typeface="Arial"/>
              </a:rPr>
              <a:t>”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4800" y="2648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Click to edit the outline text format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latin typeface="Arial"/>
              </a:rPr>
              <a:t>Second Outline Level</a:t>
            </a:r>
            <a:endParaRPr b="0" lang="en-US" sz="2100" spc="-1" strike="noStrike">
              <a:latin typeface="Arial"/>
            </a:endParaRPr>
          </a:p>
          <a:p>
            <a:pPr lvl="2" marL="1296000" indent="-288000">
              <a:spcAft>
                <a:spcPts val="63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1096560" y="4388400"/>
            <a:ext cx="8982720" cy="1280880"/>
          </a:xfrm>
          <a:custGeom>
            <a:avLst/>
            <a:gdLst/>
            <a:ahLst/>
            <a:rect l="0" t="0" r="r" b="b"/>
            <a:pathLst>
              <a:path w="24953" h="3559">
                <a:moveTo>
                  <a:pt x="0" y="3558"/>
                </a:moveTo>
                <a:lnTo>
                  <a:pt x="24951" y="3557"/>
                </a:lnTo>
                <a:lnTo>
                  <a:pt x="24952" y="0"/>
                </a:lnTo>
                <a:lnTo>
                  <a:pt x="0" y="3558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180" name=""/>
          <p:cNvSpPr/>
          <p:nvPr/>
        </p:nvSpPr>
        <p:spPr>
          <a:xfrm>
            <a:off x="360" y="360"/>
            <a:ext cx="10080000" cy="1509120"/>
          </a:xfrm>
          <a:custGeom>
            <a:avLst/>
            <a:gdLst/>
            <a:ahLst/>
            <a:rect l="0" t="0" r="r" b="b"/>
            <a:pathLst>
              <a:path w="28001" h="4193">
                <a:moveTo>
                  <a:pt x="0" y="4192"/>
                </a:moveTo>
                <a:lnTo>
                  <a:pt x="0" y="0"/>
                </a:lnTo>
                <a:lnTo>
                  <a:pt x="28000" y="0"/>
                </a:lnTo>
                <a:lnTo>
                  <a:pt x="28000" y="191"/>
                </a:lnTo>
                <a:lnTo>
                  <a:pt x="0" y="4192"/>
                </a:lnTo>
                <a:close/>
              </a:path>
            </a:pathLst>
          </a:custGeom>
          <a:solidFill>
            <a:srgbClr val="dddddd"/>
          </a:solidFill>
          <a:ln w="10800">
            <a:solidFill>
              <a:srgbClr val="999999"/>
            </a:solidFill>
            <a:round/>
          </a:ln>
        </p:spPr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 rot="21111000">
            <a:off x="89640" y="-158400"/>
            <a:ext cx="9001800" cy="954000"/>
          </a:xfrm>
          <a:prstGeom prst="rect">
            <a:avLst/>
          </a:prstGeom>
          <a:noFill/>
          <a:ln w="0">
            <a:solidFill>
              <a:srgbClr val="808080"/>
            </a:solidFill>
            <a:prstDash val="dashDot"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Click to edit the title text format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2920" y="151488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Click to edit the outline text format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Second Outline Level</a:t>
            </a:r>
            <a:endParaRPr b="0" lang="en-US" sz="2000" spc="-1" strike="noStrike">
              <a:latin typeface="Arial"/>
            </a:endParaRPr>
          </a:p>
          <a:p>
            <a:pPr lvl="2" marL="1296000" indent="-288000" algn="just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 algn="just">
              <a:spcAft>
                <a:spcPts val="42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latin typeface="Arial"/>
              </a:rPr>
              <a:t>Fourth Outline Level</a:t>
            </a:r>
            <a:endParaRPr b="0" lang="en-US" sz="1500" spc="-1" strike="noStrike">
              <a:latin typeface="Arial"/>
            </a:endParaRPr>
          </a:p>
          <a:p>
            <a:pPr lvl="4" marL="2160000" indent="-216000" algn="just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Fifth Outline Level</a:t>
            </a:r>
            <a:endParaRPr b="0" lang="en-US" sz="1500" spc="-1" strike="noStrike">
              <a:latin typeface="Arial"/>
            </a:endParaRPr>
          </a:p>
          <a:p>
            <a:pPr lvl="5" marL="2592000" indent="-216000" algn="just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Sixth Outline Level</a:t>
            </a:r>
            <a:endParaRPr b="0" lang="en-US" sz="1500" spc="-1" strike="noStrike">
              <a:latin typeface="Arial"/>
            </a:endParaRPr>
          </a:p>
          <a:p>
            <a:pPr lvl="6" marL="3024000" indent="-216000" algn="just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latin typeface="Arial"/>
              </a:rPr>
              <a:t>Seventh Outline Level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dt"/>
          </p:nvPr>
        </p:nvSpPr>
        <p:spPr>
          <a:xfrm>
            <a:off x="7019280" y="4913280"/>
            <a:ext cx="288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/>
          </p:nvPr>
        </p:nvSpPr>
        <p:spPr>
          <a:xfrm>
            <a:off x="5579280" y="5129280"/>
            <a:ext cx="43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/>
          </p:nvPr>
        </p:nvSpPr>
        <p:spPr>
          <a:xfrm>
            <a:off x="7379280" y="4589280"/>
            <a:ext cx="2520000" cy="39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fld id="{DE9AAAD4-42BE-4ED2-AD87-8BDE703DA971}" type="slidenum">
              <a:rPr b="0" lang="en-US" sz="2600" spc="-1" strike="noStrike">
                <a:latin typeface="Arial"/>
              </a:rPr>
              <a:t>&lt;number&gt;</a:t>
            </a:fld>
            <a:endParaRPr b="0" lang="en-US" sz="26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qrp-labs.com/images/digivfo/DigiVFO_1_00.pdf" TargetMode="External"/><Relationship Id="rId3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freedv.org/" TargetMode="Externa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 rot="21114000">
            <a:off x="446040" y="2255040"/>
            <a:ext cx="9002520" cy="160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5600" spc="-1" strike="noStrike">
                <a:latin typeface="Arial"/>
              </a:rPr>
              <a:t>Latest from HF Signals</a:t>
            </a:r>
            <a:endParaRPr b="1" lang="en-US" sz="5600" spc="-1" strike="noStrike">
              <a:latin typeface="Arial"/>
            </a:endParaRPr>
          </a:p>
        </p:txBody>
      </p:sp>
      <p:sp>
        <p:nvSpPr>
          <p:cNvPr id="223" name=""/>
          <p:cNvSpPr txBox="1"/>
          <p:nvPr/>
        </p:nvSpPr>
        <p:spPr>
          <a:xfrm rot="21117000">
            <a:off x="614520" y="3812040"/>
            <a:ext cx="8803440" cy="91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Feb 2026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Gordon Gibby KX4Z</a:t>
            </a:r>
            <a:endParaRPr b="0" lang="en-US" sz="3200" spc="-1" strike="noStrike"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Fully digital signal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3382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100% duty cycle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NARROW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Probably a way to do this on the sBitx without needing an external computer – 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Brighter people than me will get it going!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4114800" y="685800"/>
            <a:ext cx="5416560" cy="406224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8040" y="48384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Freedv on the sBitx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Sbitx handled nicely!!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I kept the sBitx at somewhat modest power levels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Grateful for the Al-nitride insulators!!  (Heatsinks heat up nicely!)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Amplified with SB-200 572-B amplifier to get 100-200 watts output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GREAT FUN with our Alachua County Crew (from Black Mountain NC)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Sbitx Strengths With JJ Upgrades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W9JES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Discord Server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Entire 3</a:t>
            </a:r>
            <a:r>
              <a:rPr b="0" lang="en-US" sz="2000" spc="-1" strike="noStrike" baseline="14000000">
                <a:latin typeface="Arial"/>
              </a:rPr>
              <a:t>rd</a:t>
            </a:r>
            <a:r>
              <a:rPr b="0" lang="en-US" sz="2000" spc="-1" strike="noStrike">
                <a:latin typeface="Arial"/>
              </a:rPr>
              <a:t> Party group dramatically improved stock software originating from single author Ashhar Farhan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Combo Box Update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BAND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2743200" y="1132920"/>
            <a:ext cx="7337520" cy="412488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Combo Box Menus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331200" y="1453320"/>
            <a:ext cx="26406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MODE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Screen real-estate savings!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Easier on the eyes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2971800" y="914400"/>
            <a:ext cx="7118280" cy="3979440"/>
          </a:xfrm>
          <a:prstGeom prst="rect">
            <a:avLst/>
          </a:prstGeom>
          <a:ln w="10800">
            <a:noFill/>
          </a:ln>
        </p:spPr>
      </p:pic>
      <p:sp>
        <p:nvSpPr>
          <p:cNvPr id="258" name=""/>
          <p:cNvSpPr txBox="1"/>
          <p:nvPr/>
        </p:nvSpPr>
        <p:spPr>
          <a:xfrm>
            <a:off x="457200" y="5029200"/>
            <a:ext cx="7086600" cy="6408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Big Improvement I noted in earlier 5.x update:  LSB/CW no need to </a:t>
            </a:r>
            <a:r>
              <a:rPr b="0" lang="en-US" sz="1800" spc="-1" strike="noStrike">
                <a:latin typeface="Arial"/>
              </a:rPr>
              <a:t>re-tune</a:t>
            </a:r>
            <a:r>
              <a:rPr b="0" lang="en-US" sz="1800" spc="-1" strike="noStrike">
                <a:latin typeface="Arial"/>
              </a:rPr>
              <a:t> to join SSB net!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5.3 Updates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60" name=""/>
          <p:cNvSpPr txBox="1"/>
          <p:nvPr/>
        </p:nvSpPr>
        <p:spPr>
          <a:xfrm>
            <a:off x="685800" y="1557360"/>
            <a:ext cx="8001000" cy="347184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</a:ln>
        </p:spPr>
        <p:txBody>
          <a:bodyPr lIns="0" rIns="0" tIns="0" bIns="0" anchor="t">
            <a:noAutofit/>
          </a:bodyPr>
          <a:p>
            <a:r>
              <a:rPr b="1" lang="en-US" sz="1800" spc="-1" strike="noStrike">
                <a:latin typeface="Noto Sans"/>
              </a:rPr>
              <a:t>New UI &amp; usability goodies: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Drop-downs</a:t>
            </a:r>
            <a:r>
              <a:rPr b="0" lang="en-US" sz="1600" spc="-1" strike="noStrike">
                <a:latin typeface="Noto Sans"/>
              </a:rPr>
              <a:t> for Band/Mode/Bandstack/Span/Menu → better touchscreen use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Bigger font (10–40 pt) for console/CW decode: \bigfont xx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Persistent console across modes/resizes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CW tune option + decode while TX + toggle (\decode on|off)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Auto Peak Filter in local interface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Quick Options menu (hold both encoders 2s)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Full screen</a:t>
            </a:r>
            <a:r>
              <a:rPr b="0" lang="en-US" sz="1600" spc="-1" strike="noStrike">
                <a:latin typeface="Noto Sans"/>
              </a:rPr>
              <a:t> toggle button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Voltage/Current near VFO with INA260 module installed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Power/SWR readout with decimals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High SWR auto power cut (default 3:1, \maxvswr)</a:t>
            </a:r>
            <a:endParaRPr b="0" lang="en-US" sz="16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latin typeface="Noto Sans"/>
              </a:rPr>
              <a:t>\cal hardware calibration, \snap for screenshots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4343400" y="457200"/>
            <a:ext cx="5486400" cy="60228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Basic RF hardware now stable; attention turned to maximizing the potential of the raspberry pi software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Version 5.301 updates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JJ W9JES (group: thousands of hours of software development)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Same combo box applies to many other items (bandstack, menu, span, AGC, etc)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Increased </a:t>
            </a:r>
            <a:r>
              <a:rPr b="0" lang="en-US" sz="2000" spc="-1" strike="noStrike">
                <a:latin typeface="Arial"/>
              </a:rPr>
              <a:t>persistence</a:t>
            </a:r>
            <a:r>
              <a:rPr b="0" lang="en-US" sz="2000" spc="-1" strike="noStrike">
                <a:latin typeface="Arial"/>
              </a:rPr>
              <a:t> to material in “console”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\bigfont option to increase font in “console”   ( \bigfont off to stop 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“</a:t>
            </a:r>
            <a:r>
              <a:rPr b="0" lang="en-US" sz="2000" spc="-1" strike="noStrike">
                <a:latin typeface="Arial"/>
              </a:rPr>
              <a:t>fullscreen” option available  (also available as command line startup)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“</a:t>
            </a:r>
            <a:r>
              <a:rPr b="0" lang="en-US" sz="2000" spc="-1" strike="noStrike">
                <a:latin typeface="Arial"/>
              </a:rPr>
              <a:t>Quick Options” menu (press both controls 2 sec) 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INA260 module: voltage &amp; current display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SWR protection available (auto-foldback on “drive”) (auto set to 3:1)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Adjustable: e.g. \maxvswr 2.3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5.301 cont’d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Full spectrum width now available (moves console to bottom)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\decode off   (stop cw decoding)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CW decode now works in “transmit” as well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Key menu buttons highlighted on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CW auto “peak filtering”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FT4 supported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Better handling of non-standard call signs  (cq “token”)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TX pitch (position in band) more easily adjustable now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RR73 now works (instead of RRR)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FT now looks up countries for stations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5.301 (cont’d)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FT – allows switching “slot” (odd/even)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Able to send POTA/SOTA/IS FT statements &amp; log park, etc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Different macros available for POTA / SOTA etc.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Color coding of FT stations (orange = new; new grid = amber)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FT auto-responder priority rules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Now able to connect to external (3</a:t>
            </a:r>
            <a:r>
              <a:rPr b="0" lang="en-US" sz="2000" spc="-1" strike="noStrike" baseline="14000000">
                <a:latin typeface="Arial"/>
              </a:rPr>
              <a:t>rd</a:t>
            </a:r>
            <a:r>
              <a:rPr b="0" lang="en-US" sz="2000" spc="-1" strike="noStrike">
                <a:latin typeface="Arial"/>
              </a:rPr>
              <a:t> party) logging systems (UDP logging, similar to how WJST-X works)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GridTracker integration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Built-in power setting calibration for bands \cal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\snap (snapshot the screen to folder “screenshots” .png files)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Sbitx and Poor Man’s Satellite Station</a:t>
            </a:r>
            <a:endParaRPr b="1" lang="en-US" sz="3600" spc="-1" strike="noStrike"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At the end of 2024: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I had put IRF520s in my V2 sBitx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JJ had released 64-bit code for 64-bit operating system sBitx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Zbitx “5+ watts” released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I had learned how to use a transverter to get sBitx onto 2 meters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With TRANSVERTER, sBitx’ panoramic display is a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huge help</a:t>
            </a:r>
            <a:endParaRPr b="0" lang="en-US" sz="24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Especially to a beginner like me!</a:t>
            </a:r>
            <a:endParaRPr b="0" lang="en-US" sz="24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With a linear amplifier, a transverter output could work….but easier to use existing VHF/UHF SSB/FM transceivers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Arial"/>
              </a:rPr>
              <a:t>Such JOY to SEE YOUR SIGNAL</a:t>
            </a:r>
            <a:r>
              <a:rPr b="0" lang="en-US" sz="2000" spc="-1" strike="noStrike">
                <a:latin typeface="Arial"/>
              </a:rPr>
              <a:t> on the panoramic display!!!  CW dits or dahs make it very easy to see...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Lots of gear!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227880" y="1740600"/>
            <a:ext cx="5029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Entire series being published in NFL Section newsletter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Article by article as I build this station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5715000" y="147600"/>
            <a:ext cx="3916800" cy="533880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Zbitx Problems / Solutions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228600" y="1969200"/>
            <a:ext cx="48006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5watt, extremely portable self-contained transceiver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Powered by 2 </a:t>
            </a:r>
            <a:r>
              <a:rPr b="0" lang="en-US" sz="2000" spc="-1" strike="noStrike">
                <a:latin typeface="Arial"/>
              </a:rPr>
              <a:t>lithium</a:t>
            </a:r>
            <a:r>
              <a:rPr b="0" lang="en-US" sz="2000" spc="-1" strike="noStrike">
                <a:latin typeface="Arial"/>
              </a:rPr>
              <a:t> batteries 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(design &lt;= 9V)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Announced Dec 24 2024 – shipments began in 2025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5257800" y="1041840"/>
            <a:ext cx="4799160" cy="375876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Tough Design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Pick and Place Construction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RF printed circuit board design is fraught with traps!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Shielding is difficult and expensive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Digital circuits near high sensitivity RF circuits – hazards!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Ashhar keeps RF signals at low level throughout receiver to MAXIMIZE DYNAMIC RANGE (</a:t>
            </a:r>
            <a:r>
              <a:rPr b="0" lang="en-US" sz="2000" spc="-1" strike="noStrike">
                <a:latin typeface="Arial"/>
              </a:rPr>
              <a:t>trade offs</a:t>
            </a:r>
            <a:r>
              <a:rPr b="0" lang="en-US" sz="2000" spc="-1" strike="noStrike">
                <a:latin typeface="Arial"/>
              </a:rPr>
              <a:t> are the rule in receiver design)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→</a:t>
            </a:r>
            <a:r>
              <a:rPr b="1" lang="en-US" sz="3600" spc="-1" strike="noStrike">
                <a:latin typeface="Arial"/>
              </a:rPr>
              <a:t>Complicated radio!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Separate microprocessor to handle DISPLAY (isolated from external connection)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Makes updating each one very difficult, since only ONE has I/O exposed to the external world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Difficult to properly “shutdown”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Many examples of damaged memory cards….but an unwillingness to recognize the risk.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Non compliant 25 kHz spur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IMHO – BIGGEST ISSUE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First detected around July 2025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Took a LONG TIME (</a:t>
            </a:r>
            <a:r>
              <a:rPr b="0" lang="en-US" sz="2000" spc="-1" strike="noStrike">
                <a:latin typeface="Arial"/>
              </a:rPr>
              <a:t>IMHO</a:t>
            </a:r>
            <a:r>
              <a:rPr b="0" lang="en-US" sz="2000" spc="-1" strike="noStrike">
                <a:latin typeface="Arial"/>
              </a:rPr>
              <a:t>) to get attention paid to the non-compliant spur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System uses an offset IF centered on 25kHz – so natural concern that oscillator is leaking through to output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Discoverers were doubted, experimental setup critiqued 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But they saw no such spur in other radios, same measurement system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Originally blamed on known “crosstalk” within the Si5351 chip (</a:t>
            </a:r>
            <a:r>
              <a:rPr b="0" lang="en-US" sz="2000" spc="-1" strike="noStrike">
                <a:latin typeface="Arial"/>
              </a:rPr>
              <a:t>disproved</a:t>
            </a:r>
            <a:r>
              <a:rPr b="0" lang="en-US" sz="2000" spc="-1" strike="noStrike">
                <a:latin typeface="Arial"/>
              </a:rPr>
              <a:t>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25kHz Spur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6"/>
              </a:spcAft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360" y="1727280"/>
            <a:ext cx="10079640" cy="375912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Needed Shielding!!</a:t>
            </a:r>
            <a:endParaRPr b="1" lang="en-US" sz="3600" spc="-1" strike="noStrike"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228600" y="1230120"/>
            <a:ext cx="8458200" cy="4027680"/>
          </a:xfrm>
          <a:prstGeom prst="rect">
            <a:avLst/>
          </a:prstGeom>
          <a:ln w="10800">
            <a:noFill/>
          </a:ln>
        </p:spPr>
      </p:pic>
      <p:sp>
        <p:nvSpPr>
          <p:cNvPr id="288" name=""/>
          <p:cNvSpPr txBox="1"/>
          <p:nvPr/>
        </p:nvSpPr>
        <p:spPr>
          <a:xfrm>
            <a:off x="8229960" y="2057400"/>
            <a:ext cx="1600200" cy="2394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Steve Beckman N3SB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https://groups.io/g/BITX20/message/121569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FIXED!</a:t>
            </a:r>
            <a:endParaRPr b="1" lang="en-US" sz="3600" spc="-1" strike="noStrike"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1003680" y="1563120"/>
            <a:ext cx="6311520" cy="3603240"/>
          </a:xfrm>
          <a:prstGeom prst="rect">
            <a:avLst/>
          </a:prstGeom>
          <a:ln w="10800">
            <a:noFill/>
          </a:ln>
        </p:spPr>
      </p:pic>
      <p:sp>
        <p:nvSpPr>
          <p:cNvPr id="291" name=""/>
          <p:cNvSpPr txBox="1"/>
          <p:nvPr/>
        </p:nvSpPr>
        <p:spPr>
          <a:xfrm>
            <a:off x="7772400" y="1828800"/>
            <a:ext cx="1600200" cy="264996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Steve Beckman N3SB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https://groups.io/g/BITX20/message/121569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Hopefully, revision…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Alternate fix: dramatically reduce coupling from oscillator.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Reduces output, not optimal in my view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Zbitx currently in revision, not available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Suggest improved PCB layout to reduce the problems with crosstalk!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Manufacturing variation is a real issue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Pre-marketing testing is a tough nut but IMPORTANT!!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Arial"/>
              </a:rPr>
              <a:t>Expect next version to be better!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Arial"/>
              </a:rPr>
              <a:t>Normal improvement over time in products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Recommend shielding or drive reduction in existing units.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Review for 2025: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Success of my IRF520’s 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Very significant sBitx strengths with updates from JJ W9JES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Using sBitx to help me succeed at “Poor Man’s Satellite Station”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Problems (and solutions) with zBitx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Production stop with zBitx to retool better edition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Low-Low Cost LARCSET released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Havoc with the Tariffs!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LARCSET becomes experimenters’ paradise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LARCSET released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9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2642760" y="914400"/>
            <a:ext cx="5544000" cy="397152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8040" y="48384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Very modest work for kit completion</a:t>
            </a:r>
            <a:endParaRPr b="1" lang="en-US" sz="3600" spc="-1" strike="noStrike"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2202480" y="1514880"/>
            <a:ext cx="6607080" cy="397152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8040" y="48384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Everything</a:t>
            </a:r>
            <a:r>
              <a:rPr b="1" lang="en-US" sz="3600" spc="-1" strike="noStrike">
                <a:latin typeface="Arial"/>
              </a:rPr>
              <a:t> is public!</a:t>
            </a:r>
            <a:endParaRPr b="1" lang="en-US" sz="36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5864040" cy="4113720"/>
          </a:xfrm>
          <a:prstGeom prst="rect">
            <a:avLst/>
          </a:prstGeom>
          <a:ln w="10800">
            <a:noFill/>
          </a:ln>
        </p:spPr>
      </p:pic>
      <p:sp>
        <p:nvSpPr>
          <p:cNvPr id="302" name=""/>
          <p:cNvSpPr txBox="1"/>
          <p:nvPr/>
        </p:nvSpPr>
        <p:spPr>
          <a:xfrm>
            <a:off x="6858000" y="1143000"/>
            <a:ext cx="2743200" cy="85824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Even including the printed circuit board design!!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Tariff-lolapalooza!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9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Confusion!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Trump’s Tariffs and India’s purchases of Russian Oil collided to make a </a:t>
            </a:r>
            <a:r>
              <a:rPr b="0" lang="en-US" sz="2000" spc="-1" strike="noStrike">
                <a:latin typeface="Arial"/>
              </a:rPr>
              <a:t>real</a:t>
            </a:r>
            <a:r>
              <a:rPr b="0" lang="en-US" sz="2000" spc="-1" strike="noStrike">
                <a:latin typeface="Arial"/>
              </a:rPr>
              <a:t> mess!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Typically $15 administrative fee PLUS tariff costs for US purchases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Dramatic reduction in pricing advantage of HFSignals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Solutions?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LARCSETs now packed in huge numbers and shipped to Chicago, paying tariffs and much less administrative fees (DHL)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Then individually shipped to US purchasers</a:t>
            </a:r>
            <a:endParaRPr b="0" lang="en-US" sz="2000" spc="-1" strike="noStrike">
              <a:latin typeface="Arial"/>
            </a:endParaRPr>
          </a:p>
          <a:p>
            <a:pPr lvl="1" marL="864000" indent="-324000" algn="just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GREAT SOLUTION from Ashhar &amp; friends!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LARCSET Experimenters’ Paradise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9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QRPLabs VFO</a:t>
            </a:r>
            <a:endParaRPr b="1" lang="en-US" sz="3600" spc="-1" strike="noStrike"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170640" y="1512000"/>
            <a:ext cx="4858560" cy="3288600"/>
          </a:xfrm>
          <a:prstGeom prst="rect">
            <a:avLst/>
          </a:prstGeom>
          <a:ln w="10800">
            <a:noFill/>
          </a:ln>
        </p:spPr>
      </p:pic>
      <p:sp>
        <p:nvSpPr>
          <p:cNvPr id="311" name=""/>
          <p:cNvSpPr txBox="1"/>
          <p:nvPr/>
        </p:nvSpPr>
        <p:spPr>
          <a:xfrm>
            <a:off x="5486400" y="914400"/>
            <a:ext cx="4343400" cy="239400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Made to work with the LARCSET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Multiple oscillators (allows multi bands)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Easily reprogrammed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Includes Hamlib-based CAT control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Even 3Dprinted Bezel available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$23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</a:rPr>
              <a:t>Full Manual: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latin typeface="Arial"/>
                <a:hlinkClick r:id="rId2"/>
              </a:rPr>
              <a:t>https://qrp-labs.com/images/digivfo/DigiVFO_1_00.pdf</a:t>
            </a:r>
            <a:endParaRPr b="0" lang="en-US" sz="1800" spc="-1" strike="noStrike">
              <a:latin typeface="Arial"/>
            </a:endParaRPr>
          </a:p>
          <a:p>
            <a:pPr algn="ctr"/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CONCLUSION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Mixed year for HF Signals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 algn="just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Sbitx series now solid &amp; great 64-bit software, Ashhar has engendered a strong external group of software designers (as he had hoped)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 algn="just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Zbitx had problems, should get better!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432000" indent="-324000" algn="just">
              <a:spcAft>
                <a:spcPts val="105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</a:rPr>
              <a:t>LARCSET is a great radio for learning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!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 rot="21114000">
            <a:off x="446040" y="2255040"/>
            <a:ext cx="9002520" cy="160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5600" spc="-1" strike="noStrike">
                <a:latin typeface="Arial"/>
              </a:rPr>
              <a:t>Latest from HF Signals</a:t>
            </a:r>
            <a:endParaRPr b="1" lang="en-US" sz="5600" spc="-1" strike="noStrike">
              <a:latin typeface="Arial"/>
            </a:endParaRPr>
          </a:p>
        </p:txBody>
      </p:sp>
      <p:sp>
        <p:nvSpPr>
          <p:cNvPr id="315" name=""/>
          <p:cNvSpPr txBox="1"/>
          <p:nvPr/>
        </p:nvSpPr>
        <p:spPr>
          <a:xfrm rot="21117000">
            <a:off x="614520" y="3927960"/>
            <a:ext cx="8803440" cy="680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Feb 2026</a:t>
            </a:r>
            <a:endParaRPr b="0" lang="en-US" sz="2400" spc="-1" strike="noStrike">
              <a:latin typeface="Arial"/>
            </a:endParaRPr>
          </a:p>
          <a:p>
            <a:pPr algn="ctr"/>
            <a:r>
              <a:rPr b="0" lang="en-US" sz="2400" spc="-1" strike="noStrike">
                <a:latin typeface="Arial"/>
              </a:rPr>
              <a:t>Gordon Gibby KX4Z</a:t>
            </a:r>
            <a:endParaRPr b="0" lang="en-US" sz="24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 rot="21111000">
            <a:off x="92160" y="6732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Success of my IRF520’s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9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6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6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6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856"/>
              </a:spcAft>
            </a:pP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76680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1" lang="en-US" sz="36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4800" y="2648880"/>
            <a:ext cx="8870040" cy="21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just">
              <a:spcAft>
                <a:spcPts val="1054"/>
              </a:spcAft>
            </a:pPr>
            <a:endParaRPr b="0" lang="en-US" sz="24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Finally blew a 50V Z24N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For the first time, I had blown a IRFZ24N MOSFET (50V Vds rating)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Debated on whether to drop to IRF510’s (20W) or IRF520’s (40W)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Both 100V (drain-source) devices; both HEXFET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520 bigger channel, bigger gate capacitance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My V2’s built for larger gate capacitance…..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Elected to go with the IRF520’s and keep higher 80m output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 rot="21087600">
            <a:off x="67320" y="448560"/>
            <a:ext cx="9001800" cy="1024200"/>
          </a:xfrm>
          <a:prstGeom prst="rect">
            <a:avLst/>
          </a:prstGeom>
          <a:noFill/>
          <a:ln w="0">
            <a:solidFill>
              <a:srgbClr val="808080"/>
            </a:solidFill>
            <a:prstDash val="dashDot"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100V IRF520 vs IRF510</a:t>
            </a:r>
            <a:br/>
            <a:endParaRPr b="1" lang="en-US" sz="3600" spc="-1" strike="noStrike"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41400" y="1828800"/>
            <a:ext cx="4871880" cy="3756600"/>
          </a:xfrm>
          <a:prstGeom prst="rect">
            <a:avLst/>
          </a:prstGeom>
          <a:ln w="10800">
            <a:noFill/>
          </a:ln>
        </p:spPr>
      </p:pic>
      <p:pic>
        <p:nvPicPr>
          <p:cNvPr id="234" name="" descr=""/>
          <p:cNvPicPr/>
          <p:nvPr/>
        </p:nvPicPr>
        <p:blipFill>
          <a:blip r:embed="rId2"/>
          <a:stretch/>
        </p:blipFill>
        <p:spPr>
          <a:xfrm>
            <a:off x="5030640" y="1774080"/>
            <a:ext cx="4967280" cy="389556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 rot="21120000">
            <a:off x="67680" y="194400"/>
            <a:ext cx="9001800" cy="1536120"/>
          </a:xfrm>
          <a:prstGeom prst="rect">
            <a:avLst/>
          </a:prstGeom>
          <a:noFill/>
          <a:ln w="0">
            <a:solidFill>
              <a:srgbClr val="808080"/>
            </a:solidFill>
            <a:prstDash val="dashDot"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Result:</a:t>
            </a:r>
            <a:br/>
            <a:r>
              <a:rPr b="1" lang="en-US" sz="3600" spc="-1" strike="noStrike">
                <a:latin typeface="Arial"/>
              </a:rPr>
              <a:t>IRF520: Good power output!</a:t>
            </a:r>
            <a:br/>
            <a:endParaRPr b="1" lang="en-US" sz="36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228600" y="1828800"/>
            <a:ext cx="64033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FREQ  100% Output hw_settings   Comment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3.5 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32W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  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0.0037    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7.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33.3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0.0028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10.1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22.6        0.0028      (Z24N ~21W)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14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16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0.0032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18.1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9.33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 0.0061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(Z24N 11-12W)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21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16.</a:t>
            </a:r>
            <a:r>
              <a:rPr b="0" lang="en-US" sz="2000" spc="-1" strike="noStrike">
                <a:latin typeface="Courier New"/>
              </a:rPr>
              <a:t>6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0.0054      (Z24N 15W)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24.9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12.3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0.0063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 (Z24N 10W)</a:t>
            </a:r>
            <a:endParaRPr b="0" lang="en-US" sz="2000" spc="-1" strike="noStrike">
              <a:latin typeface="Arial"/>
            </a:endParaRPr>
          </a:p>
          <a:p>
            <a:pPr algn="just">
              <a:spcAft>
                <a:spcPts val="853"/>
              </a:spcAft>
            </a:pPr>
            <a:r>
              <a:rPr b="0" lang="en-US" sz="2000" spc="-1" strike="noStrike">
                <a:latin typeface="Courier New"/>
              </a:rPr>
              <a:t>28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11.5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0.0063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	</a:t>
            </a:r>
            <a:r>
              <a:rPr b="0" lang="en-US" sz="2000" spc="-1" strike="noStrike">
                <a:latin typeface="Courier New"/>
              </a:rPr>
              <a:t>      (Z24N  8 W)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37" name=""/>
          <p:cNvSpPr txBox="1"/>
          <p:nvPr/>
        </p:nvSpPr>
        <p:spPr>
          <a:xfrm>
            <a:off x="6402600" y="1360080"/>
            <a:ext cx="3430080" cy="937440"/>
          </a:xfrm>
          <a:prstGeom prst="rect">
            <a:avLst/>
          </a:prstGeom>
          <a:noFill/>
          <a:ln w="18000">
            <a:noFill/>
          </a:ln>
        </p:spPr>
        <p:txBody>
          <a:bodyPr lIns="36000" rIns="36000" tIns="36000" bIns="36000" anchor="ctr">
            <a:noAutofit/>
          </a:bodyPr>
          <a:p>
            <a:r>
              <a:rPr b="0" lang="en-US" sz="1800" spc="-1" strike="noStrike">
                <a:latin typeface="Source Sans Pro"/>
              </a:rPr>
              <a:t>Note MY IRFZ24N system had 5W Zeners – so probably worse higher end performance</a:t>
            </a:r>
            <a:endParaRPr b="0" lang="en-US" sz="1800" spc="-1" strike="noStrike">
              <a:latin typeface="Source Sans Pro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6631200" y="2311920"/>
            <a:ext cx="3448440" cy="296172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Success!!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887004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Ended up with changing out MOSFETS in both sBitx V2’s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Changed to Al-nitride insulators in both at same time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At least one unit went to TVS diodes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Both units used whenever needed throughout year (not really heavy use because I’m BUSY)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One unit is now the primary radio in our Black Mountain (NC) family vacation home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NO PROBLEMS – despite various “goofs” that happen to all of us, both units are trouble-free and still functioning! (No SWR foldback yet on these units)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 rot="21111000">
            <a:off x="124920" y="-133560"/>
            <a:ext cx="9001800" cy="9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3600" spc="-1" strike="noStrike">
                <a:latin typeface="Arial"/>
              </a:rPr>
              <a:t>FREE DV</a:t>
            </a:r>
            <a:endParaRPr b="1" lang="en-US" sz="36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03280" y="1515240"/>
            <a:ext cx="61261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RADEV1 released during the year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FREEDV development due to greatly increased funding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DIGITAL HF VOICE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100% duty cycle digital signals – 1.6 kHz wide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Arial"/>
              </a:rPr>
              <a:t>Approx &gt;6dB improvement</a:t>
            </a:r>
            <a:r>
              <a:rPr b="0" lang="en-US" sz="2000" spc="-1" strike="noStrike">
                <a:latin typeface="Arial"/>
              </a:rPr>
              <a:t> (my estimations…..)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Arial"/>
              </a:rPr>
              <a:t>Truly amazing voice quality</a:t>
            </a:r>
            <a:r>
              <a:rPr b="0" lang="en-US" sz="2000" spc="-1" strike="noStrike">
                <a:latin typeface="Arial"/>
              </a:rPr>
              <a:t> and quite workable setup to find other stations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latin typeface="Arial"/>
              </a:rPr>
              <a:t>Looks like the wave of the future for voice</a:t>
            </a:r>
            <a:endParaRPr b="0" lang="en-US" sz="2000" spc="-1" strike="noStrike">
              <a:latin typeface="Arial"/>
            </a:endParaRPr>
          </a:p>
          <a:p>
            <a:pPr marL="432000" indent="-324000" algn="just">
              <a:spcAft>
                <a:spcPts val="85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Expect years to be widely adopted of course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3" name=""/>
          <p:cNvSpPr txBox="1"/>
          <p:nvPr/>
        </p:nvSpPr>
        <p:spPr>
          <a:xfrm>
            <a:off x="5486400" y="457200"/>
            <a:ext cx="4114800" cy="346320"/>
          </a:xfrm>
          <a:prstGeom prst="rect">
            <a:avLst/>
          </a:prstGeom>
          <a:noFill/>
          <a:ln w="108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latin typeface="Arial"/>
                <a:hlinkClick r:id="rId1"/>
              </a:rPr>
              <a:t>https://freedv.org/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6858000" y="1028160"/>
            <a:ext cx="3107520" cy="1715040"/>
          </a:xfrm>
          <a:prstGeom prst="rect">
            <a:avLst/>
          </a:prstGeom>
          <a:ln w="1080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LibreOffice/7.2.4.1$Windows_X86_64 LibreOffice_project/27d75539669ac387bb498e35313b970b7fe9c4f9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2026-02-25T08:08:22Z</dcterms:created>
  <dc:creator/>
  <dc:description/>
  <dc:language>en-US</dc:language>
  <cp:lastModifiedBy/>
  <dcterms:modified xsi:type="dcterms:W3CDTF">2026-02-26T08:34:28Z</dcterms:modified>
  <cp:revision>9</cp:revision>
  <dc:subject/>
  <dc:title>Progress</dc:title>
</cp:coreProperties>
</file>