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3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2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1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0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3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8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6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3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F9ADB-45CC-484B-920F-4457E49D76E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CE1CBA-B9CD-4EB3-8262-22CB36BF1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2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E5136-CF2A-89B5-2EF0-9CCAA6094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3627" y="2293223"/>
            <a:ext cx="5080001" cy="1326445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chemeClr val="bg1"/>
                </a:solidFill>
              </a:rPr>
              <a:t>EmCOMM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 &amp; 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Severe Weather</a:t>
            </a:r>
          </a:p>
        </p:txBody>
      </p:sp>
      <p:sp>
        <p:nvSpPr>
          <p:cNvPr id="5" name="AutoShape 4" descr="Image result for satellite images of hurricane ian">
            <a:extLst>
              <a:ext uri="{FF2B5EF4-FFF2-40B4-BE49-F238E27FC236}">
                <a16:creationId xmlns:a16="http://schemas.microsoft.com/office/drawing/2014/main" id="{BFB343C8-7253-12A9-8F52-647CF77960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1" y="2571751"/>
            <a:ext cx="169334" cy="16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0801" tIns="25400" rIns="50801" bIns="2540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4212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D297CF-B6E7-2ADB-D8D0-A80224A8E753}"/>
              </a:ext>
            </a:extLst>
          </p:cNvPr>
          <p:cNvSpPr txBox="1"/>
          <p:nvPr/>
        </p:nvSpPr>
        <p:spPr>
          <a:xfrm>
            <a:off x="549464" y="854620"/>
            <a:ext cx="8350696" cy="2554545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Hurricanes and Tropical Storms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Are A </a:t>
            </a:r>
          </a:p>
          <a:p>
            <a:pPr algn="ctr"/>
            <a:r>
              <a:rPr lang="en-US" sz="4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NATURALLY OCCURRING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 Part Of A Sub-Tropical Environment</a:t>
            </a:r>
          </a:p>
        </p:txBody>
      </p:sp>
    </p:spTree>
    <p:extLst>
      <p:ext uri="{BB962C8B-B14F-4D97-AF65-F5344CB8AC3E}">
        <p14:creationId xmlns:p14="http://schemas.microsoft.com/office/powerpoint/2010/main" val="266821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5B909-E293-7854-1263-C492AFA810C8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Hurricanes &amp; Tropical Storms</a:t>
            </a:r>
            <a:r>
              <a:rPr lang="en-US" sz="3600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9B8BA-0F99-4D2E-F940-2D296D3AE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370" y="1176178"/>
            <a:ext cx="7886700" cy="361934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Warm Core Structure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Gain Their ENERGY from the WARM Water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Super Set of Severe Weather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Tornadoes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High Speed Straight-Line Winds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Significant Rainfall that causes FLOODING &amp; FLASH FLOODING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Ability to Move WAVES of Water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Strongest Sector is NE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497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9D8A0-7DD9-B411-FEF8-3451D6421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7263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BF490-3C8D-32DF-D185-CA4BC62B68B5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STORM SURGE </a:t>
            </a:r>
            <a:r>
              <a:rPr lang="en-US" dirty="0">
                <a:solidFill>
                  <a:schemeClr val="bg1"/>
                </a:solidFill>
              </a:rPr>
              <a:t>in Coastal Areas</a:t>
            </a:r>
          </a:p>
          <a:p>
            <a:r>
              <a:rPr lang="en-US" dirty="0">
                <a:solidFill>
                  <a:schemeClr val="bg1"/>
                </a:solidFill>
              </a:rPr>
              <a:t>River &amp; Stream </a:t>
            </a:r>
            <a:r>
              <a:rPr lang="en-US" b="1" dirty="0">
                <a:solidFill>
                  <a:schemeClr val="bg1"/>
                </a:solidFill>
              </a:rPr>
              <a:t>FLOODING</a:t>
            </a:r>
            <a:r>
              <a:rPr lang="en-US" dirty="0">
                <a:solidFill>
                  <a:schemeClr val="bg1"/>
                </a:solidFill>
              </a:rPr>
              <a:t> Inland</a:t>
            </a:r>
          </a:p>
          <a:p>
            <a:r>
              <a:rPr lang="en-US" dirty="0">
                <a:solidFill>
                  <a:schemeClr val="bg1"/>
                </a:solidFill>
              </a:rPr>
              <a:t>Widespread </a:t>
            </a:r>
            <a:r>
              <a:rPr lang="en-US" b="1" i="1" dirty="0">
                <a:solidFill>
                  <a:schemeClr val="bg1"/>
                </a:solidFill>
              </a:rPr>
              <a:t>WIND DAMAGE </a:t>
            </a:r>
            <a:r>
              <a:rPr lang="en-US" dirty="0">
                <a:solidFill>
                  <a:schemeClr val="bg1"/>
                </a:solidFill>
              </a:rPr>
              <a:t>Causing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Loss of Commercial Electrical Service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Loss of Wired and Wireless Communications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Disruption of Transportation Arteries &amp; Services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Critter Displacement from Natural Habitat</a:t>
            </a:r>
          </a:p>
          <a:p>
            <a:r>
              <a:rPr lang="en-US" b="1" dirty="0">
                <a:solidFill>
                  <a:schemeClr val="bg1"/>
                </a:solidFill>
              </a:rPr>
              <a:t>DISRUPTIONS ARE OFTEN MULTI-DAY EVENTS</a:t>
            </a:r>
          </a:p>
          <a:p>
            <a:r>
              <a:rPr lang="en-US" b="1" dirty="0">
                <a:solidFill>
                  <a:schemeClr val="bg1"/>
                </a:solidFill>
              </a:rPr>
              <a:t>Continuing Severe Weather from Comma Tail</a:t>
            </a:r>
          </a:p>
        </p:txBody>
      </p:sp>
    </p:spTree>
    <p:extLst>
      <p:ext uri="{BB962C8B-B14F-4D97-AF65-F5344CB8AC3E}">
        <p14:creationId xmlns:p14="http://schemas.microsoft.com/office/powerpoint/2010/main" val="167794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AB1D-A762-A969-6224-662CED9F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073" y="1950720"/>
            <a:ext cx="5820127" cy="8534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Haettenschweiler" panose="020B0706040902060204" pitchFamily="34" charset="0"/>
              </a:rPr>
              <a:t>SKYWARN</a:t>
            </a:r>
            <a:r>
              <a:rPr lang="en-US" sz="5400" dirty="0">
                <a:latin typeface="Haettenschweiler" panose="020B0706040902060204" pitchFamily="34" charset="0"/>
              </a:rPr>
              <a:t> </a:t>
            </a:r>
            <a:r>
              <a:rPr lang="en-US" sz="5400" b="1" dirty="0">
                <a:solidFill>
                  <a:srgbClr val="FFCC99"/>
                </a:solidFill>
              </a:rPr>
              <a:t>WX-ALERT</a:t>
            </a:r>
          </a:p>
        </p:txBody>
      </p:sp>
    </p:spTree>
    <p:extLst>
      <p:ext uri="{BB962C8B-B14F-4D97-AF65-F5344CB8AC3E}">
        <p14:creationId xmlns:p14="http://schemas.microsoft.com/office/powerpoint/2010/main" val="88842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05F86-E720-6EF3-F79A-65EE4F23BB77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Haettenschweiler" panose="020B0706040902060204" pitchFamily="34" charset="0"/>
              </a:rPr>
              <a:t>SKYWARN</a:t>
            </a:r>
            <a:r>
              <a:rPr lang="en-US" sz="4800" dirty="0"/>
              <a:t> </a:t>
            </a:r>
            <a:r>
              <a:rPr lang="en-US" sz="4800" b="1" dirty="0">
                <a:solidFill>
                  <a:srgbClr val="FFCC99"/>
                </a:solidFill>
              </a:rPr>
              <a:t>WX-ALERT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9F5A-C15A-F0DC-528E-BAF6CA67C13A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1"/>
            <a:r>
              <a:rPr lang="en-US" sz="2800" i="1" dirty="0">
                <a:solidFill>
                  <a:schemeClr val="bg1"/>
                </a:solidFill>
                <a:latin typeface="Gunship" panose="02000000000000000000" pitchFamily="2" charset="0"/>
              </a:rPr>
              <a:t>ni4ce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Analog Repeater System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Boyette – 442.550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Holiday – 443.450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Bartow – 442.825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Verna – 442.950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Lake Placid – 443.950</a:t>
            </a:r>
          </a:p>
          <a:p>
            <a:pPr lvl="2"/>
            <a:r>
              <a:rPr lang="en-US" sz="2000" b="1" dirty="0">
                <a:solidFill>
                  <a:schemeClr val="bg1"/>
                </a:solidFill>
              </a:rPr>
              <a:t>SW Florida – 443.600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NXDN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Repeater Network  TG 1299</a:t>
            </a:r>
          </a:p>
        </p:txBody>
      </p:sp>
    </p:spTree>
    <p:extLst>
      <p:ext uri="{BB962C8B-B14F-4D97-AF65-F5344CB8AC3E}">
        <p14:creationId xmlns:p14="http://schemas.microsoft.com/office/powerpoint/2010/main" val="75948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CB095-A260-167B-2C0A-C8DD74653C25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Haettenschweiler" panose="020B0706040902060204" pitchFamily="34" charset="0"/>
              </a:rPr>
              <a:t>SKYWARN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b="1" dirty="0">
                <a:solidFill>
                  <a:srgbClr val="FFCC99"/>
                </a:solidFill>
              </a:rPr>
              <a:t>WX-ALERT</a:t>
            </a:r>
            <a:endParaRPr lang="en-US" sz="4000" dirty="0">
              <a:solidFill>
                <a:srgbClr val="FFCC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0BB6-C5FF-3139-7CF7-7777881FE45A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NWS Watches – Warnings – Advisories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Other Storm Updates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Road Closures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Field Reports from SKYWARN Spotters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Use the T-E-L Method:  Time – Event - Location</a:t>
            </a:r>
          </a:p>
        </p:txBody>
      </p:sp>
    </p:spTree>
    <p:extLst>
      <p:ext uri="{BB962C8B-B14F-4D97-AF65-F5344CB8AC3E}">
        <p14:creationId xmlns:p14="http://schemas.microsoft.com/office/powerpoint/2010/main" val="148792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A4344-1E61-31F0-E5B6-B90EB7E064CF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Haettenschweiler" panose="020B0706040902060204" pitchFamily="34" charset="0"/>
              </a:rPr>
              <a:t>SKYWARN</a:t>
            </a:r>
            <a:r>
              <a:rPr lang="en-US" sz="4400" dirty="0"/>
              <a:t> </a:t>
            </a:r>
            <a:r>
              <a:rPr lang="en-US" sz="4400" b="1" dirty="0">
                <a:solidFill>
                  <a:srgbClr val="FFCC99"/>
                </a:solidFill>
              </a:rPr>
              <a:t>WX-ALERT</a:t>
            </a:r>
            <a:endParaRPr lang="en-US" sz="4400" dirty="0">
              <a:solidFill>
                <a:srgbClr val="FFCC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9D99-7BB7-4E86-10F3-F451E4065731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WXMsg2 </a:t>
            </a:r>
            <a:r>
              <a:rPr lang="en-US" sz="2800" dirty="0">
                <a:solidFill>
                  <a:schemeClr val="bg1"/>
                </a:solidFill>
              </a:rPr>
              <a:t>NXDN Messaging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Provides Colorized Textual Information of Warnings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Storm and Damage Reporting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Uses TG 1250 Section-wide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226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192</Words>
  <Application>Microsoft Office PowerPoint</Application>
  <PresentationFormat>On-screen Show (16:9)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Arial Black</vt:lpstr>
      <vt:lpstr>Franklin Gothic Heavy</vt:lpstr>
      <vt:lpstr>Gunship</vt:lpstr>
      <vt:lpstr>Haettenschweiler</vt:lpstr>
      <vt:lpstr>Office Theme</vt:lpstr>
      <vt:lpstr>EmCOMM  &amp;  Severe Weather</vt:lpstr>
      <vt:lpstr>PowerPoint Presentation</vt:lpstr>
      <vt:lpstr>Hurricanes &amp; Tropical Storms </vt:lpstr>
      <vt:lpstr>Outcomes</vt:lpstr>
      <vt:lpstr>SKYWARN WX-ALERT</vt:lpstr>
      <vt:lpstr>SKYWARN WX-ALERT</vt:lpstr>
      <vt:lpstr>SKYWARN WX-ALERT</vt:lpstr>
      <vt:lpstr>SKYWARN WX-ALERT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Toth</dc:creator>
  <cp:lastModifiedBy>Paul Toth</cp:lastModifiedBy>
  <cp:revision>11</cp:revision>
  <dcterms:created xsi:type="dcterms:W3CDTF">2026-05-10T16:00:38Z</dcterms:created>
  <dcterms:modified xsi:type="dcterms:W3CDTF">2026-05-11T18:04:13Z</dcterms:modified>
</cp:coreProperties>
</file>