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media/image1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76" r:id="rId4"/>
    <p:sldId id="275" r:id="rId5"/>
    <p:sldId id="258" r:id="rId6"/>
    <p:sldId id="257" r:id="rId7"/>
    <p:sldId id="259" r:id="rId8"/>
    <p:sldId id="281" r:id="rId9"/>
    <p:sldId id="261" r:id="rId10"/>
    <p:sldId id="262" r:id="rId11"/>
    <p:sldId id="263" r:id="rId12"/>
    <p:sldId id="270" r:id="rId13"/>
    <p:sldId id="271" r:id="rId14"/>
    <p:sldId id="273" r:id="rId15"/>
    <p:sldId id="272" r:id="rId16"/>
    <p:sldId id="274" r:id="rId17"/>
    <p:sldId id="266" r:id="rId18"/>
    <p:sldId id="278" r:id="rId19"/>
    <p:sldId id="268" r:id="rId20"/>
    <p:sldId id="269" r:id="rId21"/>
    <p:sldId id="265" r:id="rId22"/>
    <p:sldId id="282" r:id="rId23"/>
    <p:sldId id="277" r:id="rId24"/>
    <p:sldId id="279" r:id="rId25"/>
    <p:sldId id="280" r:id="rId26"/>
    <p:sldId id="264" r:id="rId27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04"/>
    <a:srgbClr val="FE6CB8"/>
    <a:srgbClr val="0000FF"/>
    <a:srgbClr val="FF0000"/>
    <a:srgbClr val="66FFFF"/>
    <a:srgbClr val="99FFCC"/>
    <a:srgbClr val="FF66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94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90" y="270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2/19/20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2/19/20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2/19/20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2/19/20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2/19/20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2/19/20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2/19/20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2/19/20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2/19/20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2/19/20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2/19/20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2/19/20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2/19/20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2/19/20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2/19/20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2/19/20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2/19/20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2/19/20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tutorials.ubuntu.com/tutorial/try-ubuntu-before-you-install#0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>
            <a:alpha val="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1495" y="142505"/>
            <a:ext cx="8825658" cy="2473090"/>
          </a:xfrm>
        </p:spPr>
        <p:txBody>
          <a:bodyPr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 Black" panose="020B0A04020102020204" pitchFamily="34" charset="0"/>
              </a:rPr>
              <a:t>LINUX FOR </a:t>
            </a:r>
            <a:br>
              <a:rPr lang="en-US" sz="6000" b="1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en-US" sz="6000" b="1" dirty="0">
                <a:solidFill>
                  <a:schemeClr val="tx1"/>
                </a:solidFill>
                <a:latin typeface="Arial Black" panose="020B0A04020102020204" pitchFamily="34" charset="0"/>
              </a:rPr>
              <a:t>AMATEUR RADIO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888" y="3629926"/>
            <a:ext cx="11174681" cy="1847566"/>
          </a:xfrm>
          <a:ln>
            <a:noFill/>
          </a:ln>
        </p:spPr>
        <p:txBody>
          <a:bodyPr>
            <a:normAutofit lnSpcReduction="10000"/>
          </a:bodyPr>
          <a:lstStyle/>
          <a:p>
            <a:pPr algn="ctr"/>
            <a:r>
              <a:rPr lang="en-US" sz="3900" b="1" dirty="0">
                <a:solidFill>
                  <a:schemeClr val="tx1"/>
                </a:solidFill>
                <a:latin typeface="Arial Black" panose="020B0A04020102020204" pitchFamily="34" charset="0"/>
              </a:rPr>
              <a:t>A BRIEF </a:t>
            </a:r>
            <a:r>
              <a:rPr lang="en-US" sz="3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Black" panose="020B0A04020102020204" pitchFamily="34" charset="0"/>
              </a:rPr>
              <a:t>INTRODUCTION</a:t>
            </a:r>
          </a:p>
          <a:p>
            <a:pPr algn="ctr"/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Black" panose="020B0A04020102020204" pitchFamily="34" charset="0"/>
              </a:rPr>
              <a:t>Lee Boulineau</a:t>
            </a:r>
          </a:p>
          <a:p>
            <a:pPr algn="ctr"/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 Black" panose="020B0A04020102020204" pitchFamily="34" charset="0"/>
              </a:rPr>
              <a:t>KX4TT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9630888" y="133003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810" y="4239490"/>
            <a:ext cx="3507674" cy="247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317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363" y="333588"/>
            <a:ext cx="10343627" cy="706964"/>
          </a:xfrm>
        </p:spPr>
        <p:txBody>
          <a:bodyPr/>
          <a:lstStyle/>
          <a:p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not UNIX?? Or BSD?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2970" y="1503947"/>
            <a:ext cx="10904221" cy="3697705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UNIX was Proprietary – AT&amp;T Bell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Labs,then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USL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then Novell</a:t>
            </a:r>
          </a:p>
          <a:p>
            <a:pPr>
              <a:spcBef>
                <a:spcPts val="600"/>
              </a:spcBef>
            </a:pP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Xenix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 Microsoft, and later SCO port of UNIX to the Intel 8086/80286 series of processors) was expensive – and end users often had to buy Windows for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Xenix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get a GUI for the non-techies 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Lawsuits abounded over the use of UNIX code</a:t>
            </a:r>
          </a:p>
          <a:p>
            <a:pPr lvl="1">
              <a:spcBef>
                <a:spcPts val="600"/>
              </a:spcBef>
            </a:pPr>
            <a:r>
              <a:rPr lang="en-US" sz="2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USL</a:t>
            </a: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vs. BSD, Novell vs. Linux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BSD lawsuit left cloud of possible legal trouble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BSD didn't require open-source posting of kernel code (no GPL license)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 BSD was written by small set of developers, it discouraged crowd-sourced innovations – unlike Linux</a:t>
            </a:r>
          </a:p>
          <a:p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228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>
            <a:alpha val="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863" y="973668"/>
            <a:ext cx="9649326" cy="706964"/>
          </a:xfrm>
        </p:spPr>
        <p:txBody>
          <a:bodyPr/>
          <a:lstStyle/>
          <a:p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– Why use Linux over Windows??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1839495"/>
            <a:ext cx="11037045" cy="3697705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Again, It depends!!</a:t>
            </a:r>
          </a:p>
          <a:p>
            <a:pPr lvl="1">
              <a:spcBef>
                <a:spcPts val="800"/>
              </a:spcBef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Flavors (Distros) means Many Choices</a:t>
            </a:r>
          </a:p>
          <a:p>
            <a:pPr lvl="1">
              <a:spcBef>
                <a:spcPts val="800"/>
              </a:spcBef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Portable – can be ported onto other hardware</a:t>
            </a:r>
          </a:p>
          <a:p>
            <a:pPr lvl="1">
              <a:spcBef>
                <a:spcPts val="800"/>
              </a:spcBef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Powerful – less load on CPU when configured properly</a:t>
            </a:r>
          </a:p>
          <a:p>
            <a:pPr lvl="1">
              <a:spcBef>
                <a:spcPts val="800"/>
              </a:spcBef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Flexible – doesn't need the fastest or latest hardware</a:t>
            </a:r>
          </a:p>
          <a:p>
            <a:pPr lvl="1">
              <a:spcBef>
                <a:spcPts val="800"/>
              </a:spcBef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Allows you more control over most aspects of the OS</a:t>
            </a:r>
          </a:p>
          <a:p>
            <a:pPr lvl="1">
              <a:spcBef>
                <a:spcPts val="800"/>
              </a:spcBef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Secure – </a:t>
            </a:r>
            <a:r>
              <a:rPr lang="en-US" sz="2800" b="1" u="db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STAY OUT OF ROOT!! </a:t>
            </a:r>
          </a:p>
          <a:p>
            <a:pPr lvl="1">
              <a:spcBef>
                <a:spcPts val="800"/>
              </a:spcBef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Distros are Free</a:t>
            </a:r>
            <a:endParaRPr lang="en-US" sz="2800" b="1" u="db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738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>
            <a:alpha val="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863" y="275168"/>
            <a:ext cx="9649326" cy="706964"/>
          </a:xfrm>
        </p:spPr>
        <p:txBody>
          <a:bodyPr/>
          <a:lstStyle/>
          <a:p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use Linux as a Ham Radio OS?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0900" y="1140995"/>
            <a:ext cx="11049000" cy="3697705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of the same reasons as using it for everyday computing</a:t>
            </a:r>
          </a:p>
          <a:p>
            <a:pPr>
              <a:spcBef>
                <a:spcPts val="800"/>
              </a:spcBef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Ready-Made Programs for Amateur Radio</a:t>
            </a:r>
          </a:p>
          <a:p>
            <a:pPr lvl="1">
              <a:spcBef>
                <a:spcPts val="800"/>
              </a:spcBef>
            </a:pP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Fldigi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PSK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RTTY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/Digital modes</a:t>
            </a:r>
          </a:p>
          <a:p>
            <a:pPr lvl="1">
              <a:spcBef>
                <a:spcPts val="800"/>
              </a:spcBef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WSJT-X – FT4/FT8/MSK144 </a:t>
            </a:r>
          </a:p>
          <a:p>
            <a:pPr lvl="1">
              <a:spcBef>
                <a:spcPts val="800"/>
              </a:spcBef>
            </a:pP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Xlog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Logging</a:t>
            </a:r>
          </a:p>
          <a:p>
            <a:pPr lvl="1">
              <a:spcBef>
                <a:spcPts val="800"/>
              </a:spcBef>
            </a:pP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Gpredict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Satellites</a:t>
            </a:r>
          </a:p>
          <a:p>
            <a:pPr lvl="1">
              <a:spcBef>
                <a:spcPts val="800"/>
              </a:spcBef>
            </a:pP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RTLSDR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SDR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controller</a:t>
            </a:r>
          </a:p>
          <a:p>
            <a:pPr>
              <a:spcBef>
                <a:spcPts val="800"/>
              </a:spcBef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general use programs – Browsers, e-mail, Office, A/V</a:t>
            </a:r>
          </a:p>
          <a:p>
            <a:pPr>
              <a:spcBef>
                <a:spcPts val="800"/>
              </a:spcBef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Compatibility Layers that will run some Windows programs (WINE)</a:t>
            </a:r>
          </a:p>
          <a:p>
            <a:pPr>
              <a:spcBef>
                <a:spcPts val="800"/>
              </a:spcBef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KB1OIQ has a Ham Radio Linux GNU/Distro!</a:t>
            </a:r>
          </a:p>
          <a:p>
            <a:pPr>
              <a:spcBef>
                <a:spcPts val="800"/>
              </a:spcBef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AB0VI, ON4AA, and our own K2LYV use Linux in amateur radio</a:t>
            </a:r>
          </a:p>
          <a:p>
            <a:pPr>
              <a:spcBef>
                <a:spcPts val="800"/>
              </a:spcBef>
            </a:pP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HamOS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Debian-based Linux distro for amateur radio</a:t>
            </a:r>
          </a:p>
          <a:p>
            <a:pPr lvl="1"/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53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>
            <a:alpha val="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862" y="275168"/>
            <a:ext cx="10885237" cy="706964"/>
          </a:xfrm>
        </p:spPr>
        <p:txBody>
          <a:bodyPr/>
          <a:lstStyle/>
          <a:p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Flavors of Linux – Hardware is important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0900" y="1140995"/>
            <a:ext cx="11049000" cy="3697705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lots of different Distros of Linux</a:t>
            </a:r>
          </a:p>
          <a:p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must evaluate your hardware before choosing one!!</a:t>
            </a:r>
          </a:p>
          <a:p>
            <a:pPr lvl="1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Ubuntu 19.10 needs 2 Ghz dual-core CPU / 4 Gb RAM</a:t>
            </a:r>
          </a:p>
          <a:p>
            <a:pPr lvl="1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standard GNOME Desktop can be a power hog</a:t>
            </a:r>
          </a:p>
          <a:p>
            <a:pPr lvl="1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over to Unity or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LXDE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(see below) to save power.</a:t>
            </a:r>
          </a:p>
          <a:p>
            <a:pPr lvl="1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an older system, Lubuntu will work with 256 Mb (likes 512 Mb)</a:t>
            </a:r>
          </a:p>
          <a:p>
            <a:pPr lvl="1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LXDE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Desktop is also lighter on the CPU.  </a:t>
            </a:r>
          </a:p>
          <a:p>
            <a:pPr lvl="1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lightweight distros are Xubuntu, Linux Lite, Puppy Linux</a:t>
            </a:r>
          </a:p>
          <a:p>
            <a:pPr lvl="2"/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releases can breathe new life into an old computer</a:t>
            </a:r>
          </a:p>
          <a:p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even more critical with single-board computers!</a:t>
            </a:r>
          </a:p>
          <a:p>
            <a:pPr lvl="1"/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98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>
            <a:alpha val="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863" y="275168"/>
            <a:ext cx="9649326" cy="706964"/>
          </a:xfrm>
        </p:spPr>
        <p:txBody>
          <a:bodyPr/>
          <a:lstStyle/>
          <a:p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Flavors of Linux – .rpm and .deb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0" y="1090195"/>
            <a:ext cx="11049000" cy="3697705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Package Management Systems (Installers)</a:t>
            </a:r>
          </a:p>
          <a:p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Flavors of Linux use one of these two systems</a:t>
            </a:r>
          </a:p>
          <a:p>
            <a:pPr lvl="1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.rpm - originally used in Red Hat Linux</a:t>
            </a:r>
          </a:p>
          <a:p>
            <a:pPr lvl="2"/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used in Fedora/CentOS/</a:t>
            </a:r>
            <a:r>
              <a:rPr lang="en-US" sz="2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SUSE</a:t>
            </a:r>
            <a:endParaRPr lang="en-US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yum, apt-rpm, Smart Package Manager make software installs easier</a:t>
            </a:r>
          </a:p>
          <a:p>
            <a:pPr lvl="1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.deb - Many Linux Distros are based on Debian</a:t>
            </a:r>
          </a:p>
          <a:p>
            <a:pPr lvl="2"/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Ubuntu, </a:t>
            </a:r>
            <a:r>
              <a:rPr lang="en-US" sz="2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PureOS</a:t>
            </a: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Lubuntu, Xubuntu, Kubuntu, Mint</a:t>
            </a:r>
          </a:p>
          <a:p>
            <a:pPr lvl="2"/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apt - Advanced Packaging Tool is the .deb equivalent to yum</a:t>
            </a:r>
          </a:p>
          <a:p>
            <a:pPr lvl="2"/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apt-get will be used a lot (or </a:t>
            </a:r>
            <a:r>
              <a:rPr lang="en-US" sz="2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sudo</a:t>
            </a: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apt-get; hang around for K2LYV!!)</a:t>
            </a:r>
          </a:p>
          <a:p>
            <a:pPr lvl="1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other managers used, like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pacman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portage</a:t>
            </a:r>
          </a:p>
          <a:p>
            <a:pPr lvl="1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Slightly different commands, but similar properties</a:t>
            </a:r>
          </a:p>
          <a:p>
            <a:pPr lvl="1"/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72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>
            <a:alpha val="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863" y="275168"/>
            <a:ext cx="9649326" cy="706964"/>
          </a:xfrm>
        </p:spPr>
        <p:txBody>
          <a:bodyPr/>
          <a:lstStyle/>
          <a:p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Flavors of Linux – .rpm and .deb Part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0" y="1090195"/>
            <a:ext cx="11049000" cy="3697705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Command examples for .rpm and .deb</a:t>
            </a:r>
          </a:p>
          <a:p>
            <a:pPr lvl="1">
              <a:spcBef>
                <a:spcPts val="800"/>
              </a:spcBef>
            </a:pP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Installing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Xlog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an .rpm system</a:t>
            </a:r>
          </a:p>
          <a:p>
            <a:pPr lvl="2">
              <a:spcBef>
                <a:spcPts val="800"/>
              </a:spcBef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yum install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Xlog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(if in a repository)</a:t>
            </a:r>
          </a:p>
          <a:p>
            <a:pPr lvl="2">
              <a:spcBef>
                <a:spcPts val="800"/>
              </a:spcBef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yum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localinstall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Xlog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(if on the local machine)</a:t>
            </a:r>
            <a:endParaRPr lang="en-US" sz="2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800"/>
              </a:spcBef>
            </a:pP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Installing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Xlog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an .deb system</a:t>
            </a:r>
          </a:p>
          <a:p>
            <a:pPr lvl="2">
              <a:spcBef>
                <a:spcPts val="800"/>
              </a:spcBef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apt-get install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Xlog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(if in a repository or on the local machine)</a:t>
            </a:r>
          </a:p>
          <a:p>
            <a:pPr lvl="1">
              <a:spcBef>
                <a:spcPts val="800"/>
              </a:spcBef>
            </a:pP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sudo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may be required depending on your login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 the commands differ between them, it may be wise to stiff to Distros using the same manager for all systems.</a:t>
            </a:r>
          </a:p>
          <a:p>
            <a:pPr lvl="1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instance, you may wish to use Ubuntu on your desktop if you plan on using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Raspbian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a Raspberry Pi………………</a:t>
            </a:r>
            <a:endParaRPr lang="en-US" sz="3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74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>
            <a:alpha val="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8674" y="97368"/>
            <a:ext cx="9649326" cy="706964"/>
          </a:xfrm>
        </p:spPr>
        <p:txBody>
          <a:bodyPr/>
          <a:lstStyle/>
          <a:p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Flavors of Linux – Desktops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190" y="804332"/>
            <a:ext cx="11560810" cy="3697705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out Desktop Environments through your Package Manager</a:t>
            </a:r>
          </a:p>
          <a:p>
            <a:pPr lvl="1">
              <a:spcBef>
                <a:spcPts val="600"/>
              </a:spcBef>
            </a:pP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GNOME</a:t>
            </a:r>
          </a:p>
          <a:p>
            <a:pPr lvl="2">
              <a:spcBef>
                <a:spcPts val="600"/>
              </a:spcBef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of Ubuntu Distro</a:t>
            </a:r>
          </a:p>
          <a:p>
            <a:pPr lvl="2">
              <a:spcBef>
                <a:spcPts val="600"/>
              </a:spcBef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bit of a resource Hog</a:t>
            </a:r>
            <a:endParaRPr lang="en-US" sz="2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</a:pP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KDE</a:t>
            </a:r>
            <a:endParaRPr lang="en-US" sz="2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ts val="600"/>
              </a:spcBef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of Kubuntu</a:t>
            </a:r>
          </a:p>
          <a:p>
            <a:pPr lvl="2">
              <a:spcBef>
                <a:spcPts val="600"/>
              </a:spcBef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 a bit of a resource hog</a:t>
            </a:r>
          </a:p>
          <a:p>
            <a:pPr lvl="1">
              <a:spcBef>
                <a:spcPts val="600"/>
              </a:spcBef>
            </a:pP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Trinity</a:t>
            </a:r>
          </a:p>
          <a:p>
            <a:pPr lvl="2">
              <a:spcBef>
                <a:spcPts val="600"/>
              </a:spcBef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Windows-like in appearance</a:t>
            </a:r>
          </a:p>
          <a:p>
            <a:pPr lvl="1">
              <a:spcBef>
                <a:spcPts val="600"/>
              </a:spcBef>
            </a:pP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 and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XFCE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use less resources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 GNOME/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KDE</a:t>
            </a:r>
            <a:endParaRPr lang="en-US" sz="3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550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28" y="-16328"/>
            <a:ext cx="12221027" cy="687432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6151036"/>
            <a:ext cx="11036300" cy="706964"/>
          </a:xfrm>
        </p:spPr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</a:rPr>
              <a:t>GNOME – PART OF THE UBUNTU GNU/LINUX DISTRO</a:t>
            </a:r>
          </a:p>
        </p:txBody>
      </p:sp>
    </p:spTree>
    <p:extLst>
      <p:ext uri="{BB962C8B-B14F-4D97-AF65-F5344CB8AC3E}">
        <p14:creationId xmlns:p14="http://schemas.microsoft.com/office/powerpoint/2010/main" val="1917244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0" y="131236"/>
            <a:ext cx="11036300" cy="706964"/>
          </a:xfrm>
        </p:spPr>
        <p:txBody>
          <a:bodyPr/>
          <a:lstStyle/>
          <a:p>
            <a:r>
              <a:rPr lang="en-US" sz="3200" b="1">
                <a:solidFill>
                  <a:schemeClr val="tx1"/>
                </a:solidFill>
              </a:rPr>
              <a:t>KDE – PART OF THE KUBUNTU GNU/LINUX DISTRO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282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276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155700" y="131236"/>
            <a:ext cx="11036300" cy="70696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>
                <a:solidFill>
                  <a:schemeClr val="tx1"/>
                </a:solidFill>
              </a:rPr>
              <a:t>TRINITY DESKTOP – VERY TRADITIONAL APPEARANCE</a:t>
            </a:r>
          </a:p>
        </p:txBody>
      </p:sp>
    </p:spTree>
    <p:extLst>
      <p:ext uri="{BB962C8B-B14F-4D97-AF65-F5344CB8AC3E}">
        <p14:creationId xmlns:p14="http://schemas.microsoft.com/office/powerpoint/2010/main" val="413712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>
            <a:alpha val="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230718"/>
            <a:ext cx="10198847" cy="706964"/>
          </a:xfrm>
        </p:spPr>
        <p:txBody>
          <a:bodyPr/>
          <a:lstStyle/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an Operating System?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670" y="1021615"/>
            <a:ext cx="10565130" cy="4636235"/>
          </a:xfrm>
        </p:spPr>
        <p:txBody>
          <a:bodyPr>
            <a:noAutofit/>
          </a:bodyPr>
          <a:lstStyle/>
          <a:p>
            <a:pPr lvl="1">
              <a:spcBef>
                <a:spcPts val="600"/>
              </a:spcBef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Manages Hardware access and coordination</a:t>
            </a:r>
          </a:p>
          <a:p>
            <a:pPr lvl="1">
              <a:spcBef>
                <a:spcPts val="600"/>
              </a:spcBef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Manages both physical and virtual memory</a:t>
            </a:r>
          </a:p>
          <a:p>
            <a:pPr lvl="1">
              <a:spcBef>
                <a:spcPts val="600"/>
              </a:spcBef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Manages Graphics Service</a:t>
            </a:r>
          </a:p>
          <a:p>
            <a:pPr lvl="1">
              <a:spcBef>
                <a:spcPts val="600"/>
              </a:spcBef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Manages data flow between hardware – data bus management</a:t>
            </a:r>
          </a:p>
          <a:p>
            <a:pPr lvl="1">
              <a:spcBef>
                <a:spcPts val="600"/>
              </a:spcBef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Manages User Environments </a:t>
            </a:r>
          </a:p>
          <a:p>
            <a:pPr lvl="2">
              <a:spcBef>
                <a:spcPts val="600"/>
              </a:spcBef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Desktop Environments </a:t>
            </a:r>
          </a:p>
          <a:p>
            <a:pPr lvl="3">
              <a:spcBef>
                <a:spcPts val="600"/>
              </a:spcBef>
            </a:pP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Shells </a:t>
            </a:r>
          </a:p>
          <a:p>
            <a:pPr lvl="3">
              <a:spcBef>
                <a:spcPts val="600"/>
              </a:spcBef>
            </a:pP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Graphical or Text-Only)</a:t>
            </a:r>
          </a:p>
          <a:p>
            <a:pPr lvl="3">
              <a:spcBef>
                <a:spcPts val="600"/>
              </a:spcBef>
            </a:pP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Graphical User Interface is a Shell</a:t>
            </a:r>
          </a:p>
          <a:p>
            <a:pPr lvl="4">
              <a:spcBef>
                <a:spcPts val="600"/>
              </a:spcBef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Linux has GNOME,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KDE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UNITY, MATE and others</a:t>
            </a:r>
          </a:p>
        </p:txBody>
      </p:sp>
    </p:spTree>
    <p:extLst>
      <p:ext uri="{BB962C8B-B14F-4D97-AF65-F5344CB8AC3E}">
        <p14:creationId xmlns:p14="http://schemas.microsoft.com/office/powerpoint/2010/main" val="705026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7" y="0"/>
            <a:ext cx="12164906" cy="684276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142153" y="5858936"/>
            <a:ext cx="11036300" cy="70696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>
                <a:solidFill>
                  <a:schemeClr val="tx1"/>
                </a:solidFill>
              </a:rPr>
              <a:t>MATE – USES LESS </a:t>
            </a:r>
            <a:r>
              <a:rPr lang="en-US" sz="3200" b="1">
                <a:solidFill>
                  <a:schemeClr val="tx1"/>
                </a:solidFill>
              </a:rPr>
              <a:t>RESOURCES THAN </a:t>
            </a:r>
            <a:r>
              <a:rPr lang="en-US" sz="3200" b="1" dirty="0">
                <a:solidFill>
                  <a:schemeClr val="tx1"/>
                </a:solidFill>
              </a:rPr>
              <a:t>GNOME</a:t>
            </a:r>
          </a:p>
        </p:txBody>
      </p:sp>
    </p:spTree>
    <p:extLst>
      <p:ext uri="{BB962C8B-B14F-4D97-AF65-F5344CB8AC3E}">
        <p14:creationId xmlns:p14="http://schemas.microsoft.com/office/powerpoint/2010/main" val="31455463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>
            <a:alpha val="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7229" y="198968"/>
            <a:ext cx="9649326" cy="706964"/>
          </a:xfrm>
        </p:spPr>
        <p:txBody>
          <a:bodyPr/>
          <a:lstStyle/>
          <a:p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Portability – Single Board Computers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3361" y="1262552"/>
            <a:ext cx="10165277" cy="3697705"/>
          </a:xfrm>
        </p:spPr>
        <p:txBody>
          <a:bodyPr>
            <a:noAutofit/>
          </a:bodyPr>
          <a:lstStyle/>
          <a:p>
            <a:pPr lvl="2">
              <a:spcBef>
                <a:spcPts val="600"/>
              </a:spcBef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Raspberry Pi – has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Raspbian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the basic Linux OS</a:t>
            </a:r>
          </a:p>
          <a:p>
            <a:pPr lvl="3">
              <a:spcBef>
                <a:spcPts val="600"/>
              </a:spcBef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Linux Operating Systems available</a:t>
            </a:r>
          </a:p>
          <a:p>
            <a:pPr lvl="4">
              <a:spcBef>
                <a:spcPts val="600"/>
              </a:spcBef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Ubuntu Mate, Snappy Ubuntu Core,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OpenELEC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>
              <a:spcBef>
                <a:spcPts val="600"/>
              </a:spcBef>
            </a:pP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RaspBSD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not Linux, but very similar (BSD-based)</a:t>
            </a:r>
          </a:p>
          <a:p>
            <a:pPr lvl="2">
              <a:spcBef>
                <a:spcPts val="600"/>
              </a:spcBef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ARM-based platforms (Android Phones often use these)</a:t>
            </a:r>
          </a:p>
          <a:p>
            <a:pPr lvl="3">
              <a:spcBef>
                <a:spcPts val="600"/>
              </a:spcBef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Pine A64 series ,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Odroid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Arduino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Portenta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ARM Cortex</a:t>
            </a:r>
          </a:p>
          <a:p>
            <a:pPr lvl="3">
              <a:spcBef>
                <a:spcPts val="600"/>
              </a:spcBef>
            </a:pP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BeagleBoard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uses TI ARM-based CPU</a:t>
            </a:r>
          </a:p>
          <a:p>
            <a:pPr lvl="2">
              <a:spcBef>
                <a:spcPts val="600"/>
              </a:spcBef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CPU platforms – Atmel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Atmega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(32-bit)</a:t>
            </a:r>
          </a:p>
          <a:p>
            <a:pPr lvl="2">
              <a:spcBef>
                <a:spcPts val="600"/>
              </a:spcBef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Ported onto Chromebooks / Kindle readers / Android Phones</a:t>
            </a:r>
            <a:endParaRPr lang="en-US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spcBef>
                <a:spcPts val="800"/>
              </a:spcBef>
            </a:pP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3" indent="0">
              <a:spcBef>
                <a:spcPts val="800"/>
              </a:spcBef>
              <a:buNone/>
            </a:pP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ts val="800"/>
              </a:spcBef>
            </a:pP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spcBef>
                <a:spcPts val="800"/>
              </a:spcBef>
            </a:pP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800"/>
              </a:spcBef>
            </a:pP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10" name="Picture 14" descr="How to install Raspbian on the Raspberry 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6905" y="5652670"/>
            <a:ext cx="201930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193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>
            <a:alpha val="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 descr="3D model single raspberry pi 4 https://static.turbosquid.com/Preview/2019/07/07__01_28_32/0001.jpg9D05E01A-E172-4A2C-9999-8B0F70086B63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-6191"/>
            <a:ext cx="10820400" cy="686419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7229" y="198968"/>
            <a:ext cx="9649326" cy="706964"/>
          </a:xfrm>
        </p:spPr>
        <p:txBody>
          <a:bodyPr/>
          <a:lstStyle/>
          <a:p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Raspberry Pi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1278" y="2322095"/>
            <a:ext cx="10165277" cy="3697705"/>
          </a:xfrm>
        </p:spPr>
        <p:txBody>
          <a:bodyPr>
            <a:noAutofit/>
          </a:bodyPr>
          <a:lstStyle/>
          <a:p>
            <a:pPr lvl="3">
              <a:spcBef>
                <a:spcPts val="800"/>
              </a:spcBef>
            </a:pP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3" indent="0">
              <a:spcBef>
                <a:spcPts val="800"/>
              </a:spcBef>
              <a:buNone/>
            </a:pP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ts val="800"/>
              </a:spcBef>
            </a:pP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spcBef>
                <a:spcPts val="800"/>
              </a:spcBef>
            </a:pPr>
            <a:endParaRPr lang="en-US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800"/>
              </a:spcBef>
            </a:pP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4070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>
            <a:alpha val="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107" y="194882"/>
            <a:ext cx="9649326" cy="706964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– YOU WANT TO TRY LINUX OUT !!</a:t>
            </a:r>
            <a:b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BEFORE YOU BUY!!!!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267606"/>
            <a:ext cx="11460480" cy="3697705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OLDER SYSTEMS – REPLACING XP, FOR INSTANCE</a:t>
            </a:r>
          </a:p>
          <a:p>
            <a:pPr lvl="1">
              <a:spcBef>
                <a:spcPts val="800"/>
              </a:spcBef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- Pentium or Celeron G Series and 1-2 Gb RAM</a:t>
            </a:r>
          </a:p>
          <a:p>
            <a:pPr lvl="2">
              <a:spcBef>
                <a:spcPts val="800"/>
              </a:spcBef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Lubuntu will run nicely on this kind of hardware</a:t>
            </a:r>
          </a:p>
          <a:p>
            <a:pPr lvl="2">
              <a:spcBef>
                <a:spcPts val="800"/>
              </a:spcBef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Uses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LXDE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Desktop – less power required than GNOME or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KDE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800"/>
              </a:spcBef>
            </a:pP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Gotchas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ts val="800"/>
              </a:spcBef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high-requirement apps</a:t>
            </a:r>
          </a:p>
          <a:p>
            <a:pPr lvl="3">
              <a:spcBef>
                <a:spcPts val="800"/>
              </a:spcBef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 – Google Chrome may strain things a bit</a:t>
            </a:r>
          </a:p>
          <a:p>
            <a:pPr lvl="3">
              <a:spcBef>
                <a:spcPts val="800"/>
              </a:spcBef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Midori is a example of a nice lightweight web browser</a:t>
            </a:r>
          </a:p>
          <a:p>
            <a:pPr lvl="2">
              <a:spcBef>
                <a:spcPts val="800"/>
              </a:spcBef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installing apps, especially on older hardware, pay attention to the dependencies – they can add up to a large chunk of CPU power and/or memory</a:t>
            </a:r>
          </a:p>
          <a:p>
            <a:pPr lvl="1">
              <a:spcBef>
                <a:spcPts val="800"/>
              </a:spcBef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Linux Distros for old hardware</a:t>
            </a:r>
          </a:p>
          <a:p>
            <a:pPr lvl="2">
              <a:spcBef>
                <a:spcPts val="800"/>
              </a:spcBef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Linux Lite, Peppermint, Bodhi, Puppy Linux</a:t>
            </a:r>
          </a:p>
        </p:txBody>
      </p:sp>
    </p:spTree>
    <p:extLst>
      <p:ext uri="{BB962C8B-B14F-4D97-AF65-F5344CB8AC3E}">
        <p14:creationId xmlns:p14="http://schemas.microsoft.com/office/powerpoint/2010/main" val="38388582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>
            <a:alpha val="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2317750" y="272352"/>
            <a:ext cx="7556500" cy="706964"/>
          </a:xfrm>
        </p:spPr>
        <p:txBody>
          <a:bodyPr/>
          <a:lstStyle/>
          <a:p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TRYING LINUX OUT PART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0130" y="216046"/>
            <a:ext cx="11049000" cy="3697705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MODERN SYSTEM – UBUNTU IS A GOOD CHOICE  </a:t>
            </a:r>
          </a:p>
          <a:p>
            <a:pPr lvl="1">
              <a:spcBef>
                <a:spcPts val="800"/>
              </a:spcBef>
            </a:pP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Trying it out without installing on your hard drive</a:t>
            </a:r>
          </a:p>
          <a:p>
            <a:pPr lvl="2">
              <a:spcBef>
                <a:spcPts val="800"/>
              </a:spcBef>
            </a:pPr>
            <a:r>
              <a:rPr lang="en-US" sz="2400" b="1" i="1" dirty="0">
                <a:solidFill>
                  <a:srgbClr val="FF0000"/>
                </a:solidFill>
                <a:hlinkClick r:id="rId2"/>
              </a:rPr>
              <a:t>https://tutorials.ubuntu.com/tutorial/try-ubuntu-before-you-install#0</a:t>
            </a:r>
            <a:endParaRPr lang="en-US" sz="2400" b="1" i="1" dirty="0">
              <a:solidFill>
                <a:srgbClr val="FF0000"/>
              </a:solidFill>
            </a:endParaRPr>
          </a:p>
          <a:p>
            <a:pPr lvl="2">
              <a:spcBef>
                <a:spcPts val="800"/>
              </a:spcBef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options for burning a DVD or a bootable USB stick</a:t>
            </a:r>
          </a:p>
          <a:p>
            <a:pPr lvl="2">
              <a:spcBef>
                <a:spcPts val="800"/>
              </a:spcBef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NOT AFFECT EXISTING OPERATING SYSTEMS IF YOU PAY ATTENTION</a:t>
            </a:r>
          </a:p>
          <a:p>
            <a:pPr lvl="1">
              <a:spcBef>
                <a:spcPts val="800"/>
              </a:spcBef>
            </a:pP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DVD option –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Gotchas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ts val="800"/>
              </a:spcBef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burning the drive correctly- must use a .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burner</a:t>
            </a:r>
          </a:p>
          <a:p>
            <a:pPr lvl="2">
              <a:spcBef>
                <a:spcPts val="800"/>
              </a:spcBef>
            </a:pP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 Recorder is good for this and is freeware</a:t>
            </a:r>
          </a:p>
          <a:p>
            <a:pPr lvl="1">
              <a:spcBef>
                <a:spcPts val="800"/>
              </a:spcBef>
            </a:pP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Bootable USB -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Gotchas</a:t>
            </a:r>
            <a:endParaRPr lang="en-US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ts val="800"/>
              </a:spcBef>
            </a:pP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configuring as Bootable!</a:t>
            </a:r>
          </a:p>
        </p:txBody>
      </p:sp>
    </p:spTree>
    <p:extLst>
      <p:ext uri="{BB962C8B-B14F-4D97-AF65-F5344CB8AC3E}">
        <p14:creationId xmlns:p14="http://schemas.microsoft.com/office/powerpoint/2010/main" val="21368074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866900" y="671834"/>
            <a:ext cx="8763000" cy="70696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8000" b="1" dirty="0">
                <a:solidFill>
                  <a:schemeClr val="tx1"/>
                </a:solidFill>
              </a:rPr>
              <a:t>QUESTIONS???</a:t>
            </a:r>
          </a:p>
          <a:p>
            <a:pPr algn="ctr"/>
            <a:endParaRPr lang="en-US" sz="8000" b="1" dirty="0">
              <a:solidFill>
                <a:schemeClr val="tx1"/>
              </a:solidFill>
            </a:endParaRPr>
          </a:p>
          <a:p>
            <a:pPr algn="ctr"/>
            <a:r>
              <a:rPr lang="en-US" sz="8000" b="1" dirty="0">
                <a:solidFill>
                  <a:schemeClr val="tx1"/>
                </a:solidFill>
              </a:rPr>
              <a:t>ASK K2LYV ;-)</a:t>
            </a:r>
          </a:p>
        </p:txBody>
      </p:sp>
    </p:spTree>
    <p:extLst>
      <p:ext uri="{BB962C8B-B14F-4D97-AF65-F5344CB8AC3E}">
        <p14:creationId xmlns:p14="http://schemas.microsoft.com/office/powerpoint/2010/main" val="20490822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2" y="0"/>
            <a:ext cx="12100956" cy="6806788"/>
          </a:xfrm>
        </p:spPr>
      </p:pic>
    </p:spTree>
    <p:extLst>
      <p:ext uri="{BB962C8B-B14F-4D97-AF65-F5344CB8AC3E}">
        <p14:creationId xmlns:p14="http://schemas.microsoft.com/office/powerpoint/2010/main" val="928921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1953" y="275168"/>
            <a:ext cx="10262347" cy="706964"/>
          </a:xfrm>
        </p:spPr>
        <p:txBody>
          <a:bodyPr/>
          <a:lstStyle/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Operating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9100" y="1257300"/>
            <a:ext cx="10134600" cy="39878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Windows</a:t>
            </a:r>
          </a:p>
          <a:p>
            <a:pPr lvl="1">
              <a:spcBef>
                <a:spcPts val="600"/>
              </a:spcBef>
            </a:pP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Shared memory spaces</a:t>
            </a:r>
          </a:p>
          <a:p>
            <a:pPr lvl="1">
              <a:spcBef>
                <a:spcPts val="600"/>
              </a:spcBef>
            </a:pP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 in a shared memory space can lock up multiple apps</a:t>
            </a:r>
          </a:p>
          <a:p>
            <a:pPr lvl="1">
              <a:spcBef>
                <a:spcPts val="600"/>
              </a:spcBef>
            </a:pP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very insecure – hackable!!</a:t>
            </a:r>
          </a:p>
          <a:p>
            <a:pPr>
              <a:spcBef>
                <a:spcPts val="600"/>
              </a:spcBef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UNIX-Like</a:t>
            </a:r>
          </a:p>
          <a:p>
            <a:pPr lvl="1">
              <a:spcBef>
                <a:spcPts val="600"/>
              </a:spcBef>
            </a:pP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Monolithic – Directly controlled by the kernel</a:t>
            </a:r>
          </a:p>
          <a:p>
            <a:pPr lvl="1">
              <a:spcBef>
                <a:spcPts val="600"/>
              </a:spcBef>
            </a:pP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Separate memory spaces for each process</a:t>
            </a:r>
          </a:p>
          <a:p>
            <a:pPr lvl="1">
              <a:spcBef>
                <a:spcPts val="600"/>
              </a:spcBef>
            </a:pP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includes Linux</a:t>
            </a:r>
          </a:p>
          <a:p>
            <a:pPr lvl="1">
              <a:spcBef>
                <a:spcPts val="600"/>
              </a:spcBef>
            </a:pP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AIX/BSD are other OSes you may have heard of (UNIX)</a:t>
            </a:r>
          </a:p>
        </p:txBody>
      </p:sp>
    </p:spTree>
    <p:extLst>
      <p:ext uri="{BB962C8B-B14F-4D97-AF65-F5344CB8AC3E}">
        <p14:creationId xmlns:p14="http://schemas.microsoft.com/office/powerpoint/2010/main" val="2064522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Linux?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322095"/>
            <a:ext cx="8761412" cy="3697705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depends on what you are talking about and who you are talking to!!</a:t>
            </a:r>
          </a:p>
          <a:p>
            <a:pPr lvl="1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Kernel</a:t>
            </a:r>
          </a:p>
          <a:p>
            <a:pPr lvl="1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Distro </a:t>
            </a:r>
          </a:p>
          <a:p>
            <a:pPr lvl="1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GNU/Linux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326" y="4781797"/>
            <a:ext cx="3507674" cy="247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887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 Linux kernel?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322095"/>
            <a:ext cx="8761412" cy="3697705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Linux kernel = the core part of the Linux OS that provides interfacing between software and hardware,  managing the CPU, management and sorting of memory, and provision of basic services. </a:t>
            </a:r>
          </a:p>
          <a:p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Windows has a kernel (the Windows NT kernel). </a:t>
            </a:r>
          </a:p>
          <a:p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there is a Windows Subsystem for Linux, but it is not a kernel. It is a compatibility layer that acts as an interface between Linux executables and the Windows NT kernel (and therefore, the hardware and peripherals).</a:t>
            </a:r>
          </a:p>
          <a:p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Android uses a modified Linux kernel.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77715" y="4673599"/>
            <a:ext cx="1697673" cy="196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554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363" y="236072"/>
            <a:ext cx="8761413" cy="706964"/>
          </a:xfrm>
        </p:spPr>
        <p:txBody>
          <a:bodyPr/>
          <a:lstStyle/>
          <a:p>
            <a:r>
              <a:rPr lang="en-US" sz="60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 Linux Distro?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2215" y="1226820"/>
            <a:ext cx="10644887" cy="50419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8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Linux distro is a complete operating system, just like Windows, UNIX, MacOS, iOS and Android. </a:t>
            </a:r>
          </a:p>
          <a:p>
            <a:pPr>
              <a:spcBef>
                <a:spcPts val="600"/>
              </a:spcBef>
            </a:pPr>
            <a:r>
              <a:rPr lang="en-US" sz="28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Has a kernel, user environments, shells, GUIs</a:t>
            </a:r>
          </a:p>
          <a:p>
            <a:pPr>
              <a:spcBef>
                <a:spcPts val="600"/>
              </a:spcBef>
            </a:pPr>
            <a:r>
              <a:rPr lang="en-US" sz="28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Android is a Linux-based system, but the kernel is modified……….so is it a Linux distro? You can't generally run Linux apps on Android and vice versa…..</a:t>
            </a:r>
          </a:p>
          <a:p>
            <a:pPr>
              <a:spcBef>
                <a:spcPts val="600"/>
              </a:spcBef>
            </a:pPr>
            <a:r>
              <a:rPr lang="en-US" sz="28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MacOS &amp; iOS use some similar functions as Linux as they have a lot of code derived by BSD and Linux, but are not Linux.</a:t>
            </a:r>
          </a:p>
          <a:p>
            <a:pPr>
              <a:spcBef>
                <a:spcPts val="600"/>
              </a:spcBef>
            </a:pPr>
            <a:r>
              <a:rPr lang="en-US" sz="28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Linux and Unix are not the same Operating System, but tend to follow similar command structures</a:t>
            </a:r>
            <a:r>
              <a:rPr lang="en-US" sz="2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6310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GNU/Linux?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1888178"/>
            <a:ext cx="8761412" cy="4444444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It's an operating system plus applications – like the Ubuntu Distro shown on the next slide………….</a:t>
            </a:r>
          </a:p>
          <a:p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– it is a Linux OS distro plus additional productivity, graphics, game, and entertainment packages </a:t>
            </a:r>
          </a:p>
          <a:p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you hear that someone has Ubuntu, Red Hat, or Mint on their computer, this is usually what they are referencing. </a:t>
            </a:r>
          </a:p>
          <a:p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Linux distros are really GNU/Linux distros.</a:t>
            </a:r>
          </a:p>
          <a:p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427" y="3811979"/>
            <a:ext cx="2642260" cy="264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677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GNU/Linux?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1888178"/>
            <a:ext cx="8761412" cy="4444444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It's an operating system plus applications – like this Ubuntu Distro shown here!!!</a:t>
            </a:r>
          </a:p>
          <a:p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– it is a Linux OS distro plus additional productivity, graphics, game, and entertainment packages – like the Firefox and Skype apps seen on this GNOME desktop.</a:t>
            </a:r>
          </a:p>
          <a:p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you hear that someone has Ubuntu, Red Hat, or Mint on their computer, this is usually what they are referencing. </a:t>
            </a:r>
          </a:p>
          <a:p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Linux distros are really GNU/Linux distros.</a:t>
            </a:r>
          </a:p>
          <a:p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6427" y="3811979"/>
            <a:ext cx="2642260" cy="26422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448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  <a:alpha val="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153" y="184998"/>
            <a:ext cx="8761413" cy="706964"/>
          </a:xfrm>
        </p:spPr>
        <p:txBody>
          <a:bodyPr/>
          <a:lstStyle/>
          <a:p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Brief History of Linux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1097280"/>
            <a:ext cx="11201400" cy="4874395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1990 – you had UNIX (AT&amp;T) and BSD (Unix-like)</a:t>
            </a:r>
          </a:p>
          <a:p>
            <a:pPr lvl="1">
              <a:spcBef>
                <a:spcPts val="600"/>
              </a:spcBef>
            </a:pP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AT&amp;T wanted to commercialize Unix in the 80s– big $$$$</a:t>
            </a:r>
          </a:p>
          <a:p>
            <a:pPr lvl="1">
              <a:spcBef>
                <a:spcPts val="600"/>
              </a:spcBef>
            </a:pP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Lawsuit by </a:t>
            </a:r>
            <a:r>
              <a:rPr lang="en-US" sz="2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USL</a:t>
            </a: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(who bought AT&amp;T UNIX) against BSD</a:t>
            </a:r>
          </a:p>
          <a:p>
            <a:pPr lvl="1">
              <a:spcBef>
                <a:spcPts val="600"/>
              </a:spcBef>
            </a:pP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Linux went through lawsuits in early 2000s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Linus Torvalds – started writing the kernel in the early </a:t>
            </a: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90s.</a:t>
            </a:r>
          </a:p>
          <a:p>
            <a:pPr lvl="1">
              <a:spcBef>
                <a:spcPts val="600"/>
              </a:spcBef>
            </a:pP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Started with </a:t>
            </a:r>
            <a:r>
              <a:rPr lang="en-US" sz="2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MINIX</a:t>
            </a: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a Mini-UNIX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Richard Stallman - Free Software Foundation. </a:t>
            </a:r>
          </a:p>
          <a:p>
            <a:pPr lvl="1">
              <a:spcBef>
                <a:spcPts val="600"/>
              </a:spcBef>
            </a:pP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Compiler – still the Gold Standard</a:t>
            </a:r>
          </a:p>
          <a:p>
            <a:pPr lvl="1">
              <a:spcBef>
                <a:spcPts val="600"/>
              </a:spcBef>
            </a:pP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Started writing a UNIX-like OS (GNU Project) 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Source Development Labs - became Linux Foundation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Standards Group – Developed open source standard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Linux Foundation – Merger of the two groups in 2007</a:t>
            </a:r>
          </a:p>
          <a:p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1981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Override1.xml><?xml version="1.0" encoding="utf-8"?>
<a:themeOverride xmlns:a="http://schemas.openxmlformats.org/drawingml/2006/main">
  <a:clrScheme name="Ion Boardroom">
    <a:dk1>
      <a:sysClr val="windowText" lastClr="000000"/>
    </a:dk1>
    <a:lt1>
      <a:sysClr val="window" lastClr="FFFFFF"/>
    </a:lt1>
    <a:dk2>
      <a:srgbClr val="0E5580"/>
    </a:dk2>
    <a:lt2>
      <a:srgbClr val="EBEBEB"/>
    </a:lt2>
    <a:accent1>
      <a:srgbClr val="ACD433"/>
    </a:accent1>
    <a:accent2>
      <a:srgbClr val="E6C133"/>
    </a:accent2>
    <a:accent3>
      <a:srgbClr val="EF7A24"/>
    </a:accent3>
    <a:accent4>
      <a:srgbClr val="5AA0F5"/>
    </a:accent4>
    <a:accent5>
      <a:srgbClr val="75CEEC"/>
    </a:accent5>
    <a:accent6>
      <a:srgbClr val="65D6A0"/>
    </a:accent6>
    <a:hlink>
      <a:srgbClr val="C4E46E"/>
    </a:hlink>
    <a:folHlink>
      <a:srgbClr val="BDE0FB"/>
    </a:folHlink>
  </a:clrScheme>
</a:themeOverride>
</file>

<file path=ppt/theme/themeOverride2.xml><?xml version="1.0" encoding="utf-8"?>
<a:themeOverride xmlns:a="http://schemas.openxmlformats.org/drawingml/2006/main">
  <a:clrScheme name="Ion Boardroom">
    <a:dk1>
      <a:sysClr val="windowText" lastClr="000000"/>
    </a:dk1>
    <a:lt1>
      <a:sysClr val="window" lastClr="FFFFFF"/>
    </a:lt1>
    <a:dk2>
      <a:srgbClr val="0E5580"/>
    </a:dk2>
    <a:lt2>
      <a:srgbClr val="EBEBEB"/>
    </a:lt2>
    <a:accent1>
      <a:srgbClr val="ACD433"/>
    </a:accent1>
    <a:accent2>
      <a:srgbClr val="E6C133"/>
    </a:accent2>
    <a:accent3>
      <a:srgbClr val="EF7A24"/>
    </a:accent3>
    <a:accent4>
      <a:srgbClr val="5AA0F5"/>
    </a:accent4>
    <a:accent5>
      <a:srgbClr val="75CEEC"/>
    </a:accent5>
    <a:accent6>
      <a:srgbClr val="65D6A0"/>
    </a:accent6>
    <a:hlink>
      <a:srgbClr val="C4E46E"/>
    </a:hlink>
    <a:folHlink>
      <a:srgbClr val="BDE0F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26998</TotalTime>
  <Words>1620</Words>
  <Application>Microsoft Office PowerPoint</Application>
  <PresentationFormat>Widescreen</PresentationFormat>
  <Paragraphs>200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Ion Boardroom</vt:lpstr>
      <vt:lpstr>LINUX FOR  AMATEUR RADIO</vt:lpstr>
      <vt:lpstr>What is an Operating System?</vt:lpstr>
      <vt:lpstr>Common Operating Systems</vt:lpstr>
      <vt:lpstr>What is Linux?</vt:lpstr>
      <vt:lpstr>What is a Linux kernel?</vt:lpstr>
      <vt:lpstr>What is a Linux Distro?</vt:lpstr>
      <vt:lpstr>What is GNU/Linux?</vt:lpstr>
      <vt:lpstr>What is GNU/Linux?</vt:lpstr>
      <vt:lpstr>Brief History of Linux</vt:lpstr>
      <vt:lpstr>Why not UNIX?? Or BSD?</vt:lpstr>
      <vt:lpstr>So – Why use Linux over Windows??</vt:lpstr>
      <vt:lpstr>Why use Linux as a Ham Radio OS?</vt:lpstr>
      <vt:lpstr>Flavors of Linux – Hardware is important</vt:lpstr>
      <vt:lpstr>Flavors of Linux – .rpm and .deb</vt:lpstr>
      <vt:lpstr>Flavors of Linux – .rpm and .deb Part 2</vt:lpstr>
      <vt:lpstr>Flavors of Linux – Desktops</vt:lpstr>
      <vt:lpstr>GNOME – PART OF THE UBUNTU GNU/LINUX DISTRO</vt:lpstr>
      <vt:lpstr>KDE – PART OF THE KUBUNTU GNU/LINUX DISTRO</vt:lpstr>
      <vt:lpstr>PowerPoint Presentation</vt:lpstr>
      <vt:lpstr>PowerPoint Presentation</vt:lpstr>
      <vt:lpstr>Portability – Single Board Computers</vt:lpstr>
      <vt:lpstr>Raspberry Pi 4</vt:lpstr>
      <vt:lpstr>SO – YOU WANT TO TRY LINUX OUT !! TRY BEFORE YOU BUY!!!!</vt:lpstr>
      <vt:lpstr>TRYING LINUX OUT PART 2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LINUX FOR  AMATEUR RADIO</dc:title>
  <dc:creator>Lee Boulineau</dc:creator>
  <cp:lastModifiedBy>L. B.</cp:lastModifiedBy>
  <cp:revision>94</cp:revision>
  <cp:lastPrinted>2020-01-15T17:03:36Z</cp:lastPrinted>
  <dcterms:created xsi:type="dcterms:W3CDTF">2020-01-07T15:21:42Z</dcterms:created>
  <dcterms:modified xsi:type="dcterms:W3CDTF">2020-02-19T17:50:30Z</dcterms:modified>
</cp:coreProperties>
</file>