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5" r:id="rId6"/>
    <p:sldId id="266" r:id="rId7"/>
    <p:sldId id="274" r:id="rId8"/>
    <p:sldId id="259" r:id="rId9"/>
    <p:sldId id="264" r:id="rId10"/>
    <p:sldId id="261" r:id="rId11"/>
    <p:sldId id="262" r:id="rId12"/>
    <p:sldId id="267" r:id="rId13"/>
    <p:sldId id="260" r:id="rId14"/>
    <p:sldId id="268" r:id="rId15"/>
    <p:sldId id="269" r:id="rId16"/>
    <p:sldId id="270" r:id="rId17"/>
    <p:sldId id="271" r:id="rId18"/>
    <p:sldId id="273" r:id="rId19"/>
    <p:sldId id="272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5" autoAdjust="0"/>
    <p:restoredTop sz="94728" autoAdjust="0"/>
  </p:normalViewPr>
  <p:slideViewPr>
    <p:cSldViewPr>
      <p:cViewPr varScale="1">
        <p:scale>
          <a:sx n="59" d="100"/>
          <a:sy n="59" d="100"/>
        </p:scale>
        <p:origin x="-96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86200" y="381000"/>
            <a:ext cx="5029200" cy="20574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86200" y="2590800"/>
            <a:ext cx="5029200" cy="1219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819400" y="5943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876800" y="59436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162800" y="5943600"/>
            <a:ext cx="1752600" cy="457200"/>
          </a:xfrm>
        </p:spPr>
        <p:txBody>
          <a:bodyPr/>
          <a:lstStyle>
            <a:lvl1pPr>
              <a:defRPr/>
            </a:lvl1pPr>
          </a:lstStyle>
          <a:p>
            <a:fld id="{BB10B6B8-91F8-401C-A844-CD5DAB6FDAA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73C8C-537E-472E-822C-3FCE79D803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205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0"/>
            <a:ext cx="19621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340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65E9A-DB05-4307-B636-2B7847F0E6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659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A24BB-D03A-411A-851A-93242C635B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3040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17055-1930-4AC8-9E02-A987D678AB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958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481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38481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6E24A3-AFCA-4AA1-A394-A3BD8A372C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2338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8AFE9-9936-4741-B3C2-DCCE3BC5C3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0146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F6D4E-CC59-46AB-A2E8-5153E7464E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8415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1BA8AB-C635-461A-BAB1-4EFBC86EC2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3351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BE9262-25A5-43D7-811D-7C2850B5F3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2311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AAF3A-DCD5-409C-A0B1-10BD7C9370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3486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848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848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0198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0198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0198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DE1E6948-351E-4AA6-B5F9-4F6A1A38349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0" y="381000"/>
            <a:ext cx="4724400" cy="2057400"/>
          </a:xfrm>
        </p:spPr>
        <p:txBody>
          <a:bodyPr/>
          <a:lstStyle/>
          <a:p>
            <a:r>
              <a:rPr lang="en-US" sz="3200" dirty="0" smtClean="0"/>
              <a:t>Remote Operation </a:t>
            </a:r>
            <a:r>
              <a:rPr lang="en-US" sz="2000" dirty="0" smtClean="0"/>
              <a:t>with</a:t>
            </a:r>
            <a:r>
              <a:rPr lang="en-US" dirty="0" smtClean="0"/>
              <a:t> </a:t>
            </a:r>
            <a:r>
              <a:rPr lang="en-US" sz="2800" dirty="0" smtClean="0"/>
              <a:t>RemoteHams.com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/>
              <a:t>Luis V. Romero – W4LT</a:t>
            </a:r>
          </a:p>
          <a:p>
            <a:r>
              <a:rPr lang="en-US" sz="1600" dirty="0" smtClean="0"/>
              <a:t>WCF Technical Conference 2016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1774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License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system will require you supply your Amateur license via upload  </a:t>
            </a:r>
          </a:p>
          <a:p>
            <a:r>
              <a:rPr lang="en-US" dirty="0" smtClean="0"/>
              <a:t>This will allow owners of the remote bases to ascertain if you are a “real” licensed ham</a:t>
            </a:r>
          </a:p>
          <a:p>
            <a:r>
              <a:rPr lang="en-US" dirty="0" smtClean="0"/>
              <a:t>Either scan your existing license, take a photo of it, or download a copy from the FCC ULS website	</a:t>
            </a:r>
          </a:p>
          <a:p>
            <a:r>
              <a:rPr lang="en-US" dirty="0" smtClean="0"/>
              <a:t>“ORIGINAL” ULS versions only!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32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License issues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" t="4927" r="7536" b="3913"/>
          <a:stretch/>
        </p:blipFill>
        <p:spPr>
          <a:xfrm>
            <a:off x="4572000" y="943984"/>
            <a:ext cx="4191000" cy="5472952"/>
          </a:xfrm>
        </p:spPr>
      </p:pic>
      <p:sp>
        <p:nvSpPr>
          <p:cNvPr id="6" name="TextBox 5"/>
          <p:cNvSpPr txBox="1"/>
          <p:nvPr/>
        </p:nvSpPr>
        <p:spPr>
          <a:xfrm>
            <a:off x="609600" y="1752600"/>
            <a:ext cx="3810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An Original license from the ULS Says that it is an OFFICIAL COPY. </a:t>
            </a:r>
          </a:p>
          <a:p>
            <a:endParaRPr lang="en-US" sz="2000" dirty="0" smtClean="0"/>
          </a:p>
          <a:p>
            <a:r>
              <a:rPr lang="en-US" sz="2000" dirty="0" smtClean="0"/>
              <a:t>REFERENCE COPIES can be downloaded by anyone.</a:t>
            </a:r>
          </a:p>
          <a:p>
            <a:endParaRPr lang="en-US" sz="2000" dirty="0" smtClean="0"/>
          </a:p>
          <a:p>
            <a:r>
              <a:rPr lang="en-US" sz="2000" dirty="0" smtClean="0"/>
              <a:t>See the ULS instructions or the ARRL website for information on how to download an OFFICIAL COPY of your Amateur radio license</a:t>
            </a:r>
          </a:p>
        </p:txBody>
      </p:sp>
    </p:spTree>
    <p:extLst>
      <p:ext uri="{BB962C8B-B14F-4D97-AF65-F5344CB8AC3E}">
        <p14:creationId xmlns:p14="http://schemas.microsoft.com/office/powerpoint/2010/main" val="109858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License issues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848600" cy="4724400"/>
          </a:xfrm>
        </p:spPr>
        <p:txBody>
          <a:bodyPr/>
          <a:lstStyle/>
          <a:p>
            <a:r>
              <a:rPr lang="en-US" sz="2800" dirty="0" smtClean="0"/>
              <a:t>You don’t need a license to only listen</a:t>
            </a:r>
          </a:p>
          <a:p>
            <a:r>
              <a:rPr lang="en-US" sz="2800" dirty="0" smtClean="0"/>
              <a:t>Want to transmit?  Ask for permission</a:t>
            </a:r>
          </a:p>
          <a:p>
            <a:r>
              <a:rPr lang="en-US" sz="2800" dirty="0" smtClean="0"/>
              <a:t>Each owner decides who will or will not be allowed to transmit on his station</a:t>
            </a:r>
          </a:p>
          <a:p>
            <a:r>
              <a:rPr lang="en-US" sz="2800" dirty="0" smtClean="0"/>
              <a:t>Each station owner is responsible for license verification</a:t>
            </a:r>
          </a:p>
          <a:p>
            <a:r>
              <a:rPr lang="en-US" sz="2800" dirty="0" smtClean="0"/>
              <a:t>Some stations require club membership to operate</a:t>
            </a:r>
          </a:p>
          <a:p>
            <a:r>
              <a:rPr lang="en-US" sz="2800" dirty="0" smtClean="0"/>
              <a:t>License legality is your responsibility in the case of foreign stations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46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RemoteHams.com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 up for the support forums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34" t="18164" r="11532" b="22134"/>
          <a:stretch/>
        </p:blipFill>
        <p:spPr>
          <a:xfrm>
            <a:off x="1691640" y="1676400"/>
            <a:ext cx="5745480" cy="420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19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RemoteHams.com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really is no operations manual</a:t>
            </a:r>
          </a:p>
          <a:p>
            <a:r>
              <a:rPr lang="en-US" dirty="0" smtClean="0"/>
              <a:t>The forums are the place to ask questions and learn how to use the software</a:t>
            </a:r>
          </a:p>
          <a:p>
            <a:r>
              <a:rPr lang="en-US" dirty="0" smtClean="0"/>
              <a:t>The software is rapidly evolving, so it pays to monitor the forums</a:t>
            </a:r>
          </a:p>
          <a:p>
            <a:r>
              <a:rPr lang="en-US" dirty="0" smtClean="0"/>
              <a:t>The principal developers monitor the forum and are very responsive.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08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your Radio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Download the SERVER software</a:t>
            </a:r>
          </a:p>
          <a:p>
            <a:r>
              <a:rPr lang="en-US" dirty="0" smtClean="0"/>
              <a:t>Run the executable on your computer</a:t>
            </a:r>
          </a:p>
          <a:p>
            <a:r>
              <a:rPr lang="en-US" dirty="0" smtClean="0"/>
              <a:t>Configure your Audio parameters</a:t>
            </a:r>
          </a:p>
          <a:p>
            <a:r>
              <a:rPr lang="en-US" dirty="0" smtClean="0"/>
              <a:t>Open ports on your router as follows:</a:t>
            </a:r>
          </a:p>
          <a:p>
            <a:pPr lvl="1"/>
            <a:r>
              <a:rPr lang="en-US" dirty="0" smtClean="0"/>
              <a:t>TCP 843</a:t>
            </a:r>
          </a:p>
          <a:p>
            <a:pPr lvl="1"/>
            <a:r>
              <a:rPr lang="en-US" dirty="0" smtClean="0"/>
              <a:t>TCP 4524</a:t>
            </a:r>
          </a:p>
          <a:p>
            <a:pPr lvl="1"/>
            <a:r>
              <a:rPr lang="en-US" dirty="0" smtClean="0"/>
              <a:t>TCP 4525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4775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your Radio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Configure your radio and control ports</a:t>
            </a:r>
          </a:p>
          <a:p>
            <a:r>
              <a:rPr lang="en-US" dirty="0" smtClean="0"/>
              <a:t>Add the information you want to present to the internet in the Publishing tab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2800" dirty="0" smtClean="0"/>
              <a:t>Rock and Roll!  You are online! Its that easy!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27650" name="Picture 2" descr="C:\Users\lromero\AppData\Local\Microsoft\Windows\INetCache\IE\6KOR71V6\HappyComputerMan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747" y="2895600"/>
            <a:ext cx="2127451" cy="218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29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now: The Live Demo!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Lets see how to access stations with a live demo on the internet.</a:t>
            </a:r>
          </a:p>
          <a:p>
            <a:r>
              <a:rPr lang="en-US" dirty="0" smtClean="0"/>
              <a:t>Lets take a look first as to how configure your client</a:t>
            </a:r>
          </a:p>
          <a:p>
            <a:r>
              <a:rPr lang="en-US" dirty="0" smtClean="0"/>
              <a:t>Then, if there is time and interest, I can show how to configure the server remotely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03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0" y="381000"/>
            <a:ext cx="4724400" cy="2057400"/>
          </a:xfrm>
        </p:spPr>
        <p:txBody>
          <a:bodyPr/>
          <a:lstStyle/>
          <a:p>
            <a:r>
              <a:rPr lang="en-US" sz="3200" dirty="0" smtClean="0"/>
              <a:t>Remote Operation </a:t>
            </a:r>
            <a:r>
              <a:rPr lang="en-US" sz="2000" dirty="0" smtClean="0"/>
              <a:t>with</a:t>
            </a:r>
            <a:r>
              <a:rPr lang="en-US" dirty="0" smtClean="0"/>
              <a:t> </a:t>
            </a:r>
            <a:r>
              <a:rPr lang="en-US" sz="2800" dirty="0" smtClean="0"/>
              <a:t>RemoteHams.com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5400" b="1" i="1" dirty="0" smtClean="0"/>
              <a:t>LIVE DEMO</a:t>
            </a:r>
          </a:p>
          <a:p>
            <a:r>
              <a:rPr lang="en-US" sz="5400" b="1" i="1" dirty="0" smtClean="0"/>
              <a:t>GOES HERE!</a:t>
            </a:r>
            <a:endParaRPr lang="en-US" sz="5400" b="1" i="1" dirty="0"/>
          </a:p>
        </p:txBody>
      </p:sp>
    </p:spTree>
    <p:extLst>
      <p:ext uri="{BB962C8B-B14F-4D97-AF65-F5344CB8AC3E}">
        <p14:creationId xmlns:p14="http://schemas.microsoft.com/office/powerpoint/2010/main" val="419188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0" y="381000"/>
            <a:ext cx="4724400" cy="2057400"/>
          </a:xfrm>
        </p:spPr>
        <p:txBody>
          <a:bodyPr/>
          <a:lstStyle/>
          <a:p>
            <a:r>
              <a:rPr lang="en-US" sz="3200" dirty="0" smtClean="0"/>
              <a:t>Remote Operation </a:t>
            </a:r>
            <a:r>
              <a:rPr lang="en-US" sz="2000" dirty="0" smtClean="0"/>
              <a:t>with</a:t>
            </a:r>
            <a:r>
              <a:rPr lang="en-US" dirty="0" smtClean="0"/>
              <a:t> </a:t>
            </a:r>
            <a:r>
              <a:rPr lang="en-US" sz="2800" dirty="0" smtClean="0"/>
              <a:t>RemoteHams.com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/>
              <a:t>Luis V. Romero – W4LT</a:t>
            </a:r>
          </a:p>
          <a:p>
            <a:r>
              <a:rPr lang="en-US" sz="1600" dirty="0" smtClean="0"/>
              <a:t>WCF Technical Conference 2016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4800600" y="4267200"/>
            <a:ext cx="2876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Thanks for your Attention.</a:t>
            </a:r>
          </a:p>
          <a:p>
            <a:r>
              <a:rPr lang="en-US" dirty="0" smtClean="0"/>
              <a:t>Questions?  W4LT@IJ.net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60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RemoteHams</a:t>
            </a:r>
            <a:endParaRPr lang="en-US" dirty="0" smtClean="0"/>
          </a:p>
          <a:p>
            <a:r>
              <a:rPr lang="en-US" dirty="0" smtClean="0"/>
              <a:t>What Software is needed</a:t>
            </a:r>
          </a:p>
          <a:p>
            <a:pPr lvl="1"/>
            <a:r>
              <a:rPr lang="en-US" dirty="0" smtClean="0"/>
              <a:t>The Client</a:t>
            </a:r>
          </a:p>
          <a:p>
            <a:pPr lvl="1"/>
            <a:r>
              <a:rPr lang="en-US" dirty="0" smtClean="0"/>
              <a:t>The Server</a:t>
            </a:r>
          </a:p>
          <a:p>
            <a:r>
              <a:rPr lang="en-US" dirty="0" smtClean="0"/>
              <a:t>What hardware is needed</a:t>
            </a:r>
          </a:p>
          <a:p>
            <a:r>
              <a:rPr lang="en-US" dirty="0" smtClean="0"/>
              <a:t>Setting it up (With a TS590)</a:t>
            </a:r>
          </a:p>
          <a:p>
            <a:r>
              <a:rPr lang="en-US" dirty="0" smtClean="0"/>
              <a:t>Live Demonstration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30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RemoteHams.com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“Open </a:t>
            </a:r>
            <a:r>
              <a:rPr lang="en-US" dirty="0"/>
              <a:t>S</a:t>
            </a:r>
            <a:r>
              <a:rPr lang="en-US" dirty="0" smtClean="0"/>
              <a:t>ource” project providing software to enable remote station ops.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194560"/>
            <a:ext cx="7531653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82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RemoteHams.com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Client (that runs on the computer you want to use as the remote) 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Server (that runs on the computer that is connected to the radio)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09953"/>
            <a:ext cx="1143000" cy="114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565984"/>
            <a:ext cx="1143000" cy="1143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68222" y="2596787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RCForb_Client_nnn.nnnn.exe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84527" y="4952818"/>
            <a:ext cx="3326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RCForb_Server_nnn.nnnn.exe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39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RemoteHams.com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 requirement for Client:</a:t>
            </a:r>
          </a:p>
          <a:p>
            <a:pPr lvl="1"/>
            <a:r>
              <a:rPr lang="en-US" dirty="0" smtClean="0"/>
              <a:t>Windows XP, Vista, 7, 8, 10</a:t>
            </a:r>
          </a:p>
          <a:p>
            <a:pPr lvl="1"/>
            <a:r>
              <a:rPr lang="en-US" dirty="0" smtClean="0"/>
              <a:t>.NET Framework 4.0</a:t>
            </a:r>
          </a:p>
          <a:p>
            <a:pPr lvl="1"/>
            <a:r>
              <a:rPr lang="en-US" dirty="0" smtClean="0"/>
              <a:t>Adobe Flash Player Active X</a:t>
            </a:r>
          </a:p>
          <a:p>
            <a:pPr lvl="1"/>
            <a:r>
              <a:rPr lang="en-US" dirty="0" smtClean="0"/>
              <a:t>1.0 GHz CPU minimum</a:t>
            </a:r>
          </a:p>
          <a:p>
            <a:pPr lvl="1"/>
            <a:r>
              <a:rPr lang="en-US" dirty="0" smtClean="0"/>
              <a:t>1GB RAM minimum</a:t>
            </a:r>
          </a:p>
          <a:p>
            <a:pPr lvl="1"/>
            <a:r>
              <a:rPr lang="en-US" dirty="0" smtClean="0"/>
              <a:t>Sound Card for audio</a:t>
            </a:r>
          </a:p>
          <a:p>
            <a:pPr lvl="1"/>
            <a:r>
              <a:rPr lang="en-US" dirty="0" smtClean="0"/>
              <a:t>Headset/microphone for SSB</a:t>
            </a:r>
          </a:p>
          <a:p>
            <a:pPr lvl="1"/>
            <a:r>
              <a:rPr lang="en-US" dirty="0" smtClean="0"/>
              <a:t>256kbps internet connection</a:t>
            </a:r>
          </a:p>
        </p:txBody>
      </p:sp>
    </p:spTree>
    <p:extLst>
      <p:ext uri="{BB962C8B-B14F-4D97-AF65-F5344CB8AC3E}">
        <p14:creationId xmlns:p14="http://schemas.microsoft.com/office/powerpoint/2010/main" val="102057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RemoteHams.com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 requirement for Server:</a:t>
            </a:r>
          </a:p>
          <a:p>
            <a:pPr lvl="1"/>
            <a:r>
              <a:rPr lang="en-US" dirty="0" smtClean="0"/>
              <a:t>Windows XP, Vista, 7, 8, 10</a:t>
            </a:r>
          </a:p>
          <a:p>
            <a:pPr lvl="1"/>
            <a:r>
              <a:rPr lang="en-US" dirty="0" smtClean="0"/>
              <a:t>.NET Framework 4.0</a:t>
            </a:r>
          </a:p>
          <a:p>
            <a:pPr lvl="1"/>
            <a:r>
              <a:rPr lang="en-US" dirty="0" smtClean="0"/>
              <a:t>1.0 GHz Dual Core CPU (or better!)</a:t>
            </a:r>
          </a:p>
          <a:p>
            <a:pPr lvl="1"/>
            <a:r>
              <a:rPr lang="en-US" dirty="0" smtClean="0"/>
              <a:t>1GB RAM (if only running this application)</a:t>
            </a:r>
          </a:p>
          <a:p>
            <a:pPr lvl="1"/>
            <a:r>
              <a:rPr lang="en-US" dirty="0" smtClean="0"/>
              <a:t>256kbps internet connection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16430" y="4419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725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RemoteHams.com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 requirement for Server:</a:t>
            </a:r>
          </a:p>
          <a:p>
            <a:pPr lvl="1"/>
            <a:r>
              <a:rPr lang="en-US" dirty="0" smtClean="0"/>
              <a:t>Windows XP, Vista, 7, 8, 10</a:t>
            </a:r>
          </a:p>
          <a:p>
            <a:pPr lvl="1"/>
            <a:r>
              <a:rPr lang="en-US" dirty="0" smtClean="0"/>
              <a:t>.NET Framework 4.0</a:t>
            </a:r>
          </a:p>
          <a:p>
            <a:pPr lvl="1"/>
            <a:r>
              <a:rPr lang="en-US" dirty="0" smtClean="0"/>
              <a:t>1.0 GHz Dual Core CPU (or better!)</a:t>
            </a:r>
          </a:p>
          <a:p>
            <a:pPr lvl="1"/>
            <a:r>
              <a:rPr lang="en-US" dirty="0" smtClean="0"/>
              <a:t>1GB RAM (if only running this application)</a:t>
            </a:r>
          </a:p>
          <a:p>
            <a:pPr lvl="1"/>
            <a:r>
              <a:rPr lang="en-US" dirty="0" smtClean="0"/>
              <a:t>256kbps internet connection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4419600"/>
            <a:ext cx="708399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 recommend a Dual Core machine as a minimum for</a:t>
            </a:r>
          </a:p>
          <a:p>
            <a:pPr algn="ctr"/>
            <a:r>
              <a:rPr lang="en-US" dirty="0"/>
              <a:t>g</a:t>
            </a:r>
            <a:r>
              <a:rPr lang="en-US" dirty="0" smtClean="0"/>
              <a:t>ood overhead if running remote access and configuration</a:t>
            </a:r>
          </a:p>
          <a:p>
            <a:pPr algn="ctr"/>
            <a:r>
              <a:rPr lang="en-US" dirty="0" smtClean="0"/>
              <a:t>software (Like Team Viewer, anti-virus and other handy utilities).</a:t>
            </a:r>
          </a:p>
          <a:p>
            <a:pPr algn="ctr"/>
            <a:r>
              <a:rPr lang="en-US" dirty="0" smtClean="0"/>
              <a:t>Starving the software of memory and processor will lead to sluggish</a:t>
            </a:r>
          </a:p>
          <a:p>
            <a:pPr algn="ctr"/>
            <a:r>
              <a:rPr lang="en-US" dirty="0"/>
              <a:t>t</a:t>
            </a:r>
            <a:r>
              <a:rPr lang="en-US" dirty="0" smtClean="0"/>
              <a:t>uning and audio stuttering… always a bad thing!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815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Downloading the Client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get started:  Join the group</a:t>
            </a:r>
          </a:p>
          <a:p>
            <a:pPr lvl="1"/>
            <a:r>
              <a:rPr lang="en-US" dirty="0" smtClean="0"/>
              <a:t>Download the client first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6901"/>
            <a:ext cx="7367963" cy="412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5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RemoteHams.com Client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client allows:</a:t>
            </a:r>
          </a:p>
          <a:p>
            <a:pPr lvl="1"/>
            <a:r>
              <a:rPr lang="en-US" dirty="0" smtClean="0"/>
              <a:t>Connecting to the remote bases on the system</a:t>
            </a:r>
          </a:p>
          <a:p>
            <a:pPr lvl="1"/>
            <a:r>
              <a:rPr lang="en-US" dirty="0" smtClean="0"/>
              <a:t>Manage audio from the radio and microphone to the radio in SSB/Digital</a:t>
            </a:r>
          </a:p>
          <a:p>
            <a:pPr lvl="1"/>
            <a:r>
              <a:rPr lang="en-US" dirty="0" smtClean="0"/>
              <a:t>Manage sending and receiving CW via the computer keyboard</a:t>
            </a:r>
          </a:p>
          <a:p>
            <a:pPr lvl="1"/>
            <a:r>
              <a:rPr lang="en-US" dirty="0" smtClean="0"/>
              <a:t>Display a virtual radio front panel on your computer monitor, tune and adjust the transceiver controls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81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e design template">
  <a:themeElements>
    <a:clrScheme name="Globe 7">
      <a:dk1>
        <a:srgbClr val="3B4257"/>
      </a:dk1>
      <a:lt1>
        <a:srgbClr val="FFFFFF"/>
      </a:lt1>
      <a:dk2>
        <a:srgbClr val="008080"/>
      </a:dk2>
      <a:lt2>
        <a:srgbClr val="FCF7FF"/>
      </a:lt2>
      <a:accent1>
        <a:srgbClr val="45868B"/>
      </a:accent1>
      <a:accent2>
        <a:srgbClr val="A76BC9"/>
      </a:accent2>
      <a:accent3>
        <a:srgbClr val="AAC0C0"/>
      </a:accent3>
      <a:accent4>
        <a:srgbClr val="DADADA"/>
      </a:accent4>
      <a:accent5>
        <a:srgbClr val="B0C3C4"/>
      </a:accent5>
      <a:accent6>
        <a:srgbClr val="9760B6"/>
      </a:accent6>
      <a:hlink>
        <a:srgbClr val="E1B7D0"/>
      </a:hlink>
      <a:folHlink>
        <a:srgbClr val="CCECFF"/>
      </a:folHlink>
    </a:clrScheme>
    <a:fontScheme name="Glob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obe 1">
        <a:dk1>
          <a:srgbClr val="003366"/>
        </a:dk1>
        <a:lt1>
          <a:srgbClr val="FFFFFF"/>
        </a:lt1>
        <a:dk2>
          <a:srgbClr val="000066"/>
        </a:dk2>
        <a:lt2>
          <a:srgbClr val="ECE7FF"/>
        </a:lt2>
        <a:accent1>
          <a:srgbClr val="8C55AB"/>
        </a:accent1>
        <a:accent2>
          <a:srgbClr val="D08908"/>
        </a:accent2>
        <a:accent3>
          <a:srgbClr val="AAAAB8"/>
        </a:accent3>
        <a:accent4>
          <a:srgbClr val="DADADA"/>
        </a:accent4>
        <a:accent5>
          <a:srgbClr val="C5B4D2"/>
        </a:accent5>
        <a:accent6>
          <a:srgbClr val="BC7C06"/>
        </a:accent6>
        <a:hlink>
          <a:srgbClr val="CC99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336699"/>
        </a:dk1>
        <a:lt1>
          <a:srgbClr val="FFFFFF"/>
        </a:lt1>
        <a:dk2>
          <a:srgbClr val="DDDDDD"/>
        </a:dk2>
        <a:lt2>
          <a:srgbClr val="E3EBF1"/>
        </a:lt2>
        <a:accent1>
          <a:srgbClr val="4F196D"/>
        </a:accent1>
        <a:accent2>
          <a:srgbClr val="AE7EDE"/>
        </a:accent2>
        <a:accent3>
          <a:srgbClr val="EBEBEB"/>
        </a:accent3>
        <a:accent4>
          <a:srgbClr val="DADADA"/>
        </a:accent4>
        <a:accent5>
          <a:srgbClr val="B2ABBA"/>
        </a:accent5>
        <a:accent6>
          <a:srgbClr val="9D72C9"/>
        </a:accent6>
        <a:hlink>
          <a:srgbClr val="B6D6F6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3E3E5C"/>
        </a:dk1>
        <a:lt1>
          <a:srgbClr val="FFFFFF"/>
        </a:lt1>
        <a:dk2>
          <a:srgbClr val="333399"/>
        </a:dk2>
        <a:lt2>
          <a:srgbClr val="FFFFFF"/>
        </a:lt2>
        <a:accent1>
          <a:srgbClr val="60597B"/>
        </a:accent1>
        <a:accent2>
          <a:srgbClr val="9D5EC0"/>
        </a:accent2>
        <a:accent3>
          <a:srgbClr val="ADADCA"/>
        </a:accent3>
        <a:accent4>
          <a:srgbClr val="DADADA"/>
        </a:accent4>
        <a:accent5>
          <a:srgbClr val="B6B5BF"/>
        </a:accent5>
        <a:accent6>
          <a:srgbClr val="8E54AE"/>
        </a:accent6>
        <a:hlink>
          <a:srgbClr val="CC99FF"/>
        </a:hlink>
        <a:folHlink>
          <a:srgbClr val="F8F8F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B2B2B2"/>
        </a:dk1>
        <a:lt1>
          <a:srgbClr val="FFFFFF"/>
        </a:lt1>
        <a:dk2>
          <a:srgbClr val="FFF4DD"/>
        </a:dk2>
        <a:lt2>
          <a:srgbClr val="333333"/>
        </a:lt2>
        <a:accent1>
          <a:srgbClr val="F8F8F8"/>
        </a:accent1>
        <a:accent2>
          <a:srgbClr val="808080"/>
        </a:accent2>
        <a:accent3>
          <a:srgbClr val="FFFFFF"/>
        </a:accent3>
        <a:accent4>
          <a:srgbClr val="979797"/>
        </a:accent4>
        <a:accent5>
          <a:srgbClr val="FBFBFB"/>
        </a:accent5>
        <a:accent6>
          <a:srgbClr val="737373"/>
        </a:accent6>
        <a:hlink>
          <a:srgbClr val="4D4D4D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e 5">
        <a:dk1>
          <a:srgbClr val="E999FF"/>
        </a:dk1>
        <a:lt1>
          <a:srgbClr val="FFFFD9"/>
        </a:lt1>
        <a:dk2>
          <a:srgbClr val="FBEFFF"/>
        </a:dk2>
        <a:lt2>
          <a:srgbClr val="777777"/>
        </a:lt2>
        <a:accent1>
          <a:srgbClr val="FFFFF7"/>
        </a:accent1>
        <a:accent2>
          <a:srgbClr val="F5C265"/>
        </a:accent2>
        <a:accent3>
          <a:srgbClr val="FFFFE9"/>
        </a:accent3>
        <a:accent4>
          <a:srgbClr val="C782DA"/>
        </a:accent4>
        <a:accent5>
          <a:srgbClr val="FFFFFA"/>
        </a:accent5>
        <a:accent6>
          <a:srgbClr val="DEB05B"/>
        </a:accent6>
        <a:hlink>
          <a:srgbClr val="CC0099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e 6">
        <a:dk1>
          <a:srgbClr val="CC9900"/>
        </a:dk1>
        <a:lt1>
          <a:srgbClr val="FFFFD9"/>
        </a:lt1>
        <a:dk2>
          <a:srgbClr val="FFF7FF"/>
        </a:dk2>
        <a:lt2>
          <a:srgbClr val="777777"/>
        </a:lt2>
        <a:accent1>
          <a:srgbClr val="FFFFF7"/>
        </a:accent1>
        <a:accent2>
          <a:srgbClr val="69008E"/>
        </a:accent2>
        <a:accent3>
          <a:srgbClr val="FFFFE9"/>
        </a:accent3>
        <a:accent4>
          <a:srgbClr val="AE8200"/>
        </a:accent4>
        <a:accent5>
          <a:srgbClr val="FFFFFA"/>
        </a:accent5>
        <a:accent6>
          <a:srgbClr val="5E0080"/>
        </a:accent6>
        <a:hlink>
          <a:srgbClr val="D6009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e 7">
        <a:dk1>
          <a:srgbClr val="3B4257"/>
        </a:dk1>
        <a:lt1>
          <a:srgbClr val="FFFFFF"/>
        </a:lt1>
        <a:dk2>
          <a:srgbClr val="008080"/>
        </a:dk2>
        <a:lt2>
          <a:srgbClr val="FCF7FF"/>
        </a:lt2>
        <a:accent1>
          <a:srgbClr val="45868B"/>
        </a:accent1>
        <a:accent2>
          <a:srgbClr val="A76BC9"/>
        </a:accent2>
        <a:accent3>
          <a:srgbClr val="AAC0C0"/>
        </a:accent3>
        <a:accent4>
          <a:srgbClr val="DADADA"/>
        </a:accent4>
        <a:accent5>
          <a:srgbClr val="B0C3C4"/>
        </a:accent5>
        <a:accent6>
          <a:srgbClr val="9760B6"/>
        </a:accent6>
        <a:hlink>
          <a:srgbClr val="E1B7D0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5C1F00"/>
        </a:dk1>
        <a:lt1>
          <a:srgbClr val="FFFFFF"/>
        </a:lt1>
        <a:dk2>
          <a:srgbClr val="990033"/>
        </a:dk2>
        <a:lt2>
          <a:srgbClr val="B28002"/>
        </a:lt2>
        <a:accent1>
          <a:srgbClr val="993366"/>
        </a:accent1>
        <a:accent2>
          <a:srgbClr val="BE7960"/>
        </a:accent2>
        <a:accent3>
          <a:srgbClr val="CAAAAD"/>
        </a:accent3>
        <a:accent4>
          <a:srgbClr val="DADADA"/>
        </a:accent4>
        <a:accent5>
          <a:srgbClr val="CAADB8"/>
        </a:accent5>
        <a:accent6>
          <a:srgbClr val="AC6D56"/>
        </a:accent6>
        <a:hlink>
          <a:srgbClr val="E5D7FD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9">
        <a:dk1>
          <a:srgbClr val="2D2015"/>
        </a:dk1>
        <a:lt1>
          <a:srgbClr val="FFFFFF"/>
        </a:lt1>
        <a:dk2>
          <a:srgbClr val="967246"/>
        </a:dk2>
        <a:lt2>
          <a:srgbClr val="FFFFFF"/>
        </a:lt2>
        <a:accent1>
          <a:srgbClr val="8C7B70"/>
        </a:accent1>
        <a:accent2>
          <a:srgbClr val="7642A6"/>
        </a:accent2>
        <a:accent3>
          <a:srgbClr val="C9BCB0"/>
        </a:accent3>
        <a:accent4>
          <a:srgbClr val="DADADA"/>
        </a:accent4>
        <a:accent5>
          <a:srgbClr val="C5BFBB"/>
        </a:accent5>
        <a:accent6>
          <a:srgbClr val="6A3B96"/>
        </a:accent6>
        <a:hlink>
          <a:srgbClr val="EEC9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10">
        <a:dk1>
          <a:srgbClr val="777777"/>
        </a:dk1>
        <a:lt1>
          <a:srgbClr val="FFFFFF"/>
        </a:lt1>
        <a:dk2>
          <a:srgbClr val="585A70"/>
        </a:dk2>
        <a:lt2>
          <a:srgbClr val="FFF3FF"/>
        </a:lt2>
        <a:accent1>
          <a:srgbClr val="847D95"/>
        </a:accent1>
        <a:accent2>
          <a:srgbClr val="614B81"/>
        </a:accent2>
        <a:accent3>
          <a:srgbClr val="B4B5BB"/>
        </a:accent3>
        <a:accent4>
          <a:srgbClr val="DADADA"/>
        </a:accent4>
        <a:accent5>
          <a:srgbClr val="C2BFC8"/>
        </a:accent5>
        <a:accent6>
          <a:srgbClr val="574374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11">
        <a:dk1>
          <a:srgbClr val="E0B8E0"/>
        </a:dk1>
        <a:lt1>
          <a:srgbClr val="FFFFFF"/>
        </a:lt1>
        <a:dk2>
          <a:srgbClr val="FFE5E5"/>
        </a:dk2>
        <a:lt2>
          <a:srgbClr val="808080"/>
        </a:lt2>
        <a:accent1>
          <a:srgbClr val="9161C5"/>
        </a:accent1>
        <a:accent2>
          <a:srgbClr val="990099"/>
        </a:accent2>
        <a:accent3>
          <a:srgbClr val="FFFFFF"/>
        </a:accent3>
        <a:accent4>
          <a:srgbClr val="BF9DBF"/>
        </a:accent4>
        <a:accent5>
          <a:srgbClr val="C7B7DF"/>
        </a:accent5>
        <a:accent6>
          <a:srgbClr val="8A008A"/>
        </a:accent6>
        <a:hlink>
          <a:srgbClr val="E7C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e 12">
        <a:dk1>
          <a:srgbClr val="CC9900"/>
        </a:dk1>
        <a:lt1>
          <a:srgbClr val="FFFFFF"/>
        </a:lt1>
        <a:dk2>
          <a:srgbClr val="FFFDEB"/>
        </a:dk2>
        <a:lt2>
          <a:srgbClr val="969696"/>
        </a:lt2>
        <a:accent1>
          <a:srgbClr val="FDEFAB"/>
        </a:accent1>
        <a:accent2>
          <a:srgbClr val="FF9966"/>
        </a:accent2>
        <a:accent3>
          <a:srgbClr val="FFFFFF"/>
        </a:accent3>
        <a:accent4>
          <a:srgbClr val="AE8200"/>
        </a:accent4>
        <a:accent5>
          <a:srgbClr val="FEF6D2"/>
        </a:accent5>
        <a:accent6>
          <a:srgbClr val="E78A5C"/>
        </a:accent6>
        <a:hlink>
          <a:srgbClr val="990099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 design template</Template>
  <TotalTime>151</TotalTime>
  <Words>700</Words>
  <Application>Microsoft Office PowerPoint</Application>
  <PresentationFormat>On-screen Show (4:3)</PresentationFormat>
  <Paragraphs>111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Arial Black</vt:lpstr>
      <vt:lpstr>Globe design template</vt:lpstr>
      <vt:lpstr>Remote Operation with RemoteHams.com</vt:lpstr>
      <vt:lpstr>Overview</vt:lpstr>
      <vt:lpstr>What is RemoteHams.com</vt:lpstr>
      <vt:lpstr>What is RemoteHams.com</vt:lpstr>
      <vt:lpstr>What is RemoteHams.com</vt:lpstr>
      <vt:lpstr>What is RemoteHams.com</vt:lpstr>
      <vt:lpstr>What is RemoteHams.com</vt:lpstr>
      <vt:lpstr>Downloading the Client</vt:lpstr>
      <vt:lpstr>RemoteHams.com Client</vt:lpstr>
      <vt:lpstr>License issues</vt:lpstr>
      <vt:lpstr>License issues</vt:lpstr>
      <vt:lpstr>License issues </vt:lpstr>
      <vt:lpstr>Using RemoteHams.com</vt:lpstr>
      <vt:lpstr>Using RemoteHams.com</vt:lpstr>
      <vt:lpstr>Setting up your Radio</vt:lpstr>
      <vt:lpstr>Setting up your Radio</vt:lpstr>
      <vt:lpstr>And now: The Live Demo!</vt:lpstr>
      <vt:lpstr>Remote Operation with RemoteHams.com</vt:lpstr>
      <vt:lpstr>Remote Operation with RemoteHams.com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Remote Operation with RemoteHams.com</dc:title>
  <dc:creator>Lu</dc:creator>
  <cp:lastModifiedBy>Lu</cp:lastModifiedBy>
  <cp:revision>10</cp:revision>
  <cp:lastPrinted>1601-01-01T00:00:00Z</cp:lastPrinted>
  <dcterms:created xsi:type="dcterms:W3CDTF">2016-02-22T18:57:24Z</dcterms:created>
  <dcterms:modified xsi:type="dcterms:W3CDTF">2016-02-22T21:28:27Z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TC010721381033</vt:lpwstr>
  </property>
</Properties>
</file>