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 id="264"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1944" autoAdjust="0"/>
  </p:normalViewPr>
  <p:slideViewPr>
    <p:cSldViewPr snapToGrid="0">
      <p:cViewPr>
        <p:scale>
          <a:sx n="100" d="100"/>
          <a:sy n="100" d="100"/>
        </p:scale>
        <p:origin x="-972"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8E054-FF2F-49F3-9960-8B507D7A0E96}"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8E054-FF2F-49F3-9960-8B507D7A0E96}"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8E054-FF2F-49F3-9960-8B507D7A0E96}"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1800"/>
            </a:lvl2pPr>
            <a:lvl3pPr>
              <a:defRPr sz="1400"/>
            </a:lvl3pPr>
            <a:lvl4pPr>
              <a:defRPr sz="12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128E054-FF2F-49F3-9960-8B507D7A0E96}"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8E054-FF2F-49F3-9960-8B507D7A0E96}"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8E054-FF2F-49F3-9960-8B507D7A0E96}" type="datetimeFigureOut">
              <a:rPr lang="en-US" smtClean="0"/>
              <a:pPr/>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8E054-FF2F-49F3-9960-8B507D7A0E96}" type="datetimeFigureOut">
              <a:rPr lang="en-US" smtClean="0"/>
              <a:pPr/>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8E054-FF2F-49F3-9960-8B507D7A0E96}" type="datetimeFigureOut">
              <a:rPr lang="en-US" smtClean="0"/>
              <a:pPr/>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8E054-FF2F-49F3-9960-8B507D7A0E96}" type="datetimeFigureOut">
              <a:rPr lang="en-US" smtClean="0"/>
              <a:pPr/>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8E054-FF2F-49F3-9960-8B507D7A0E96}" type="datetimeFigureOut">
              <a:rPr lang="en-US" smtClean="0"/>
              <a:pPr/>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8E054-FF2F-49F3-9960-8B507D7A0E96}" type="datetimeFigureOut">
              <a:rPr lang="en-US" smtClean="0"/>
              <a:pPr/>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98AD0-6807-4055-BEBD-C579BA336B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8E054-FF2F-49F3-9960-8B507D7A0E96}" type="datetimeFigureOut">
              <a:rPr lang="en-US" smtClean="0"/>
              <a:pPr/>
              <a:t>2/22/2016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98AD0-6807-4055-BEBD-C579BA336B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Direct Calculation of Tuner Losses</a:t>
            </a:r>
            <a:endParaRPr lang="en-US" dirty="0"/>
          </a:p>
        </p:txBody>
      </p:sp>
      <p:sp>
        <p:nvSpPr>
          <p:cNvPr id="3" name="Subtitle 2"/>
          <p:cNvSpPr>
            <a:spLocks noGrp="1"/>
          </p:cNvSpPr>
          <p:nvPr>
            <p:ph type="subTitle" idx="1"/>
          </p:nvPr>
        </p:nvSpPr>
        <p:spPr/>
        <p:txBody>
          <a:bodyPr/>
          <a:lstStyle/>
          <a:p>
            <a:r>
              <a:rPr lang="en-US" dirty="0" smtClean="0"/>
              <a:t>Dave Birnbaum</a:t>
            </a:r>
          </a:p>
          <a:p>
            <a:r>
              <a:rPr lang="en-US" dirty="0" smtClean="0"/>
              <a:t>K2LYV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Some 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Short (18 ft) vertical on 80M</a:t>
            </a:r>
          </a:p>
          <a:p>
            <a:pPr lvl="1"/>
            <a:r>
              <a:rPr lang="en-US" dirty="0" err="1" smtClean="0"/>
              <a:t>Za</a:t>
            </a:r>
            <a:r>
              <a:rPr lang="en-US" dirty="0" smtClean="0"/>
              <a:t> = 17-j1945</a:t>
            </a:r>
          </a:p>
          <a:p>
            <a:pPr lvl="1"/>
            <a:r>
              <a:rPr lang="en-US" dirty="0" smtClean="0"/>
              <a:t>For match L= 89</a:t>
            </a:r>
            <a:r>
              <a:rPr lang="el-GR" dirty="0" smtClean="0"/>
              <a:t>μ</a:t>
            </a:r>
            <a:r>
              <a:rPr lang="en-US" dirty="0" smtClean="0"/>
              <a:t>H, C=809pF</a:t>
            </a:r>
          </a:p>
          <a:p>
            <a:pPr lvl="1"/>
            <a:r>
              <a:rPr lang="en-US" dirty="0" smtClean="0"/>
              <a:t>100 W in, </a:t>
            </a:r>
            <a:r>
              <a:rPr lang="en-US" dirty="0" err="1" smtClean="0"/>
              <a:t>Pinduc</a:t>
            </a:r>
            <a:r>
              <a:rPr lang="en-US" dirty="0" smtClean="0"/>
              <a:t>=25W, </a:t>
            </a:r>
            <a:r>
              <a:rPr lang="en-US" dirty="0" err="1" smtClean="0"/>
              <a:t>Vc</a:t>
            </a:r>
            <a:r>
              <a:rPr lang="en-US" dirty="0" smtClean="0"/>
              <a:t>=71V </a:t>
            </a:r>
          </a:p>
          <a:p>
            <a:pPr lvl="2"/>
            <a:r>
              <a:rPr lang="en-US" dirty="0" smtClean="0"/>
              <a:t>Are the </a:t>
            </a:r>
            <a:r>
              <a:rPr lang="en-US" dirty="0" err="1" smtClean="0"/>
              <a:t>toroids</a:t>
            </a:r>
            <a:r>
              <a:rPr lang="en-US" dirty="0" smtClean="0"/>
              <a:t> in your rig’s antenna tuner big enough to dissipate 25 W?</a:t>
            </a:r>
          </a:p>
          <a:p>
            <a:r>
              <a:rPr lang="en-US" dirty="0" smtClean="0"/>
              <a:t>End fed 45’ wire w/o </a:t>
            </a:r>
            <a:r>
              <a:rPr lang="en-US" dirty="0" err="1" smtClean="0"/>
              <a:t>balun</a:t>
            </a:r>
            <a:r>
              <a:rPr lang="en-US" dirty="0" smtClean="0"/>
              <a:t> at 10.1 MHz</a:t>
            </a:r>
          </a:p>
          <a:p>
            <a:pPr lvl="1"/>
            <a:r>
              <a:rPr lang="en-US" dirty="0" err="1" smtClean="0"/>
              <a:t>Za</a:t>
            </a:r>
            <a:r>
              <a:rPr lang="en-US" dirty="0" smtClean="0"/>
              <a:t>=334-j572</a:t>
            </a:r>
          </a:p>
          <a:p>
            <a:pPr lvl="1"/>
            <a:r>
              <a:rPr lang="en-US" dirty="0" smtClean="0"/>
              <a:t>For match L=3.96uH, C=39.8pF</a:t>
            </a:r>
          </a:p>
          <a:p>
            <a:pPr lvl="1"/>
            <a:r>
              <a:rPr lang="en-US" dirty="0" smtClean="0"/>
              <a:t>100W in, </a:t>
            </a:r>
            <a:r>
              <a:rPr lang="en-US" dirty="0" err="1" smtClean="0"/>
              <a:t>Pinduc</a:t>
            </a:r>
            <a:r>
              <a:rPr lang="en-US" dirty="0" smtClean="0"/>
              <a:t>=1.8W, </a:t>
            </a:r>
            <a:r>
              <a:rPr lang="en-US" dirty="0" err="1" smtClean="0"/>
              <a:t>Vc</a:t>
            </a:r>
            <a:r>
              <a:rPr lang="en-US" dirty="0" smtClean="0"/>
              <a:t>=362V</a:t>
            </a:r>
          </a:p>
          <a:p>
            <a:pPr lvl="2"/>
            <a:r>
              <a:rPr lang="en-US" dirty="0" smtClean="0"/>
              <a:t>Adding 4:1 or 9:1 </a:t>
            </a:r>
            <a:r>
              <a:rPr lang="en-US" dirty="0" err="1" smtClean="0"/>
              <a:t>balun</a:t>
            </a:r>
            <a:r>
              <a:rPr lang="en-US" dirty="0" smtClean="0"/>
              <a:t> lowers </a:t>
            </a:r>
            <a:r>
              <a:rPr lang="en-US" dirty="0" err="1" smtClean="0"/>
              <a:t>Vc</a:t>
            </a:r>
            <a:r>
              <a:rPr lang="en-US" dirty="0" smtClean="0"/>
              <a:t> but not much effect on </a:t>
            </a:r>
            <a:r>
              <a:rPr lang="en-US" dirty="0" err="1" smtClean="0"/>
              <a:t>Pinduc</a:t>
            </a:r>
            <a:endParaRPr lang="en-US" dirty="0" smtClean="0"/>
          </a:p>
          <a:p>
            <a:r>
              <a:rPr lang="en-US" dirty="0" smtClean="0"/>
              <a:t>In </a:t>
            </a:r>
            <a:r>
              <a:rPr lang="en-US" dirty="0" smtClean="0"/>
              <a:t>general, </a:t>
            </a:r>
            <a:r>
              <a:rPr lang="en-US" dirty="0" smtClean="0"/>
              <a:t>worst case is low Rant and/or high negative (capacitive) </a:t>
            </a:r>
            <a:r>
              <a:rPr lang="en-US" dirty="0" err="1" smtClean="0"/>
              <a:t>Xant</a:t>
            </a:r>
            <a:r>
              <a:rPr lang="en-US" dirty="0" smtClean="0"/>
              <a:t>.</a:t>
            </a:r>
          </a:p>
          <a:p>
            <a:r>
              <a:rPr lang="en-US" dirty="0" smtClean="0"/>
              <a:t>Note that transmission line between antenna and tuner may transform a not so bad impedance to a “bad” one.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I have implemented the above calculations in a Python program.</a:t>
            </a:r>
          </a:p>
          <a:p>
            <a:pPr lvl="1"/>
            <a:r>
              <a:rPr lang="en-US" dirty="0" smtClean="0"/>
              <a:t>Implementation example rather </a:t>
            </a:r>
            <a:r>
              <a:rPr lang="en-US" dirty="0" smtClean="0"/>
              <a:t>than finished program – simple U/I etc.</a:t>
            </a:r>
          </a:p>
          <a:p>
            <a:pPr lvl="1"/>
            <a:r>
              <a:rPr lang="en-US" dirty="0" smtClean="0"/>
              <a:t>Can run </a:t>
            </a:r>
            <a:r>
              <a:rPr lang="en-US" dirty="0" smtClean="0"/>
              <a:t>with manual </a:t>
            </a:r>
            <a:r>
              <a:rPr lang="en-US" dirty="0" smtClean="0"/>
              <a:t>or read data from file</a:t>
            </a:r>
          </a:p>
          <a:p>
            <a:r>
              <a:rPr lang="en-US" dirty="0" smtClean="0"/>
              <a:t>Why Python?</a:t>
            </a:r>
          </a:p>
          <a:p>
            <a:pPr lvl="1"/>
            <a:r>
              <a:rPr lang="en-US" dirty="0" smtClean="0"/>
              <a:t>Simple language to learn</a:t>
            </a:r>
          </a:p>
          <a:p>
            <a:pPr lvl="1"/>
            <a:r>
              <a:rPr lang="en-US" dirty="0" smtClean="0"/>
              <a:t>Handles complex numbers natively</a:t>
            </a:r>
          </a:p>
          <a:p>
            <a:pPr lvl="1"/>
            <a:r>
              <a:rPr lang="en-US" dirty="0" smtClean="0"/>
              <a:t>Free </a:t>
            </a:r>
            <a:r>
              <a:rPr lang="en-US" dirty="0" smtClean="0"/>
              <a:t>compiler/IDE </a:t>
            </a:r>
            <a:endParaRPr lang="en-US" dirty="0" smtClean="0"/>
          </a:p>
          <a:p>
            <a:pPr lvl="1"/>
            <a:r>
              <a:rPr lang="en-US" dirty="0" smtClean="0"/>
              <a:t>Large </a:t>
            </a:r>
            <a:r>
              <a:rPr lang="en-US" dirty="0" smtClean="0"/>
              <a:t>number of </a:t>
            </a:r>
            <a:r>
              <a:rPr lang="en-US" dirty="0" smtClean="0"/>
              <a:t>free </a:t>
            </a:r>
            <a:r>
              <a:rPr lang="en-US" dirty="0" smtClean="0"/>
              <a:t>extensions and  libraries,  </a:t>
            </a:r>
            <a:r>
              <a:rPr lang="en-US" dirty="0" smtClean="0"/>
              <a:t>e.g. serial control, plotting, much more</a:t>
            </a:r>
          </a:p>
          <a:p>
            <a:pPr lvl="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T network?	</a:t>
            </a:r>
            <a:endParaRPr lang="en-US" dirty="0"/>
          </a:p>
        </p:txBody>
      </p:sp>
      <p:sp>
        <p:nvSpPr>
          <p:cNvPr id="3" name="Content Placeholder 2"/>
          <p:cNvSpPr>
            <a:spLocks noGrp="1"/>
          </p:cNvSpPr>
          <p:nvPr>
            <p:ph idx="1"/>
          </p:nvPr>
        </p:nvSpPr>
        <p:spPr/>
        <p:txBody>
          <a:bodyPr/>
          <a:lstStyle/>
          <a:p>
            <a:r>
              <a:rPr lang="en-US" dirty="0" smtClean="0"/>
              <a:t>While most of the </a:t>
            </a:r>
            <a:r>
              <a:rPr lang="en-US" dirty="0" err="1" smtClean="0"/>
              <a:t>autotuners</a:t>
            </a:r>
            <a:r>
              <a:rPr lang="en-US" dirty="0" smtClean="0"/>
              <a:t> are L-networks, many manual tuners use a T-network configuration (most common is shunt inductor between two series capacitors)</a:t>
            </a:r>
          </a:p>
          <a:p>
            <a:r>
              <a:rPr lang="en-US" dirty="0" smtClean="0"/>
              <a:t>While one can calculate the input impedance presented by any given antenna, finding the “right” setting for the tuner is not simple</a:t>
            </a:r>
          </a:p>
          <a:p>
            <a:pPr lvl="1"/>
            <a:r>
              <a:rPr lang="en-US" dirty="0" smtClean="0"/>
              <a:t>Three variables to solve two equations means that there are multiple settings that will give a match</a:t>
            </a:r>
          </a:p>
          <a:p>
            <a:pPr lvl="1"/>
            <a:r>
              <a:rPr lang="en-US" dirty="0" smtClean="0"/>
              <a:t>Not all settings are equal as far as efficiency e.g. coil losses, capacitor voltages.</a:t>
            </a:r>
          </a:p>
          <a:p>
            <a:pPr lvl="1"/>
            <a:r>
              <a:rPr lang="en-US" dirty="0" smtClean="0"/>
              <a:t>Analytic solution replaced by optimization </a:t>
            </a:r>
            <a:endParaRPr lang="en-US" dirty="0" smtClean="0"/>
          </a:p>
          <a:p>
            <a:pPr lvl="2"/>
            <a:r>
              <a:rPr lang="en-US" dirty="0" smtClean="0"/>
              <a:t>probably </a:t>
            </a:r>
            <a:r>
              <a:rPr lang="en-US" dirty="0" smtClean="0"/>
              <a:t>to find lowest power loss of settings that give a match.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final comments</a:t>
            </a:r>
            <a:endParaRPr lang="en-US" dirty="0"/>
          </a:p>
        </p:txBody>
      </p:sp>
      <p:sp>
        <p:nvSpPr>
          <p:cNvPr id="3" name="Content Placeholder 2"/>
          <p:cNvSpPr>
            <a:spLocks noGrp="1"/>
          </p:cNvSpPr>
          <p:nvPr>
            <p:ph idx="1"/>
          </p:nvPr>
        </p:nvSpPr>
        <p:spPr/>
        <p:txBody>
          <a:bodyPr/>
          <a:lstStyle/>
          <a:p>
            <a:r>
              <a:rPr lang="en-US" dirty="0" smtClean="0"/>
              <a:t>If you’re going to model your antenna, model your tuner too.</a:t>
            </a:r>
          </a:p>
          <a:p>
            <a:r>
              <a:rPr lang="en-US" dirty="0" smtClean="0"/>
              <a:t>Consider all combinations of L-networks: two inductors, two capacitors, series capacitor/shunt inductor.</a:t>
            </a:r>
          </a:p>
          <a:p>
            <a:r>
              <a:rPr lang="en-US" dirty="0" smtClean="0"/>
              <a:t>Note that you can run this “backwards:</a:t>
            </a:r>
          </a:p>
          <a:p>
            <a:pPr lvl="1"/>
            <a:r>
              <a:rPr lang="en-US" dirty="0" smtClean="0"/>
              <a:t>If you know values of L network components that give a match, you also know the impedance at the tuner input</a:t>
            </a:r>
          </a:p>
          <a:p>
            <a:pPr lvl="2"/>
            <a:r>
              <a:rPr lang="en-US" dirty="0" smtClean="0"/>
              <a:t>You need </a:t>
            </a:r>
            <a:r>
              <a:rPr lang="en-US" dirty="0" smtClean="0"/>
              <a:t>to have </a:t>
            </a:r>
            <a:r>
              <a:rPr lang="en-US" dirty="0" smtClean="0"/>
              <a:t>a way </a:t>
            </a:r>
            <a:r>
              <a:rPr lang="en-US" dirty="0" smtClean="0"/>
              <a:t>to know values of L,C at each setting</a:t>
            </a:r>
          </a:p>
          <a:p>
            <a:pPr lvl="1"/>
            <a:r>
              <a:rPr lang="en-US" dirty="0" smtClean="0"/>
              <a:t>If the tuner isn’t at the antenna, you can use transmission line equations to correct for intermediate </a:t>
            </a:r>
            <a:r>
              <a:rPr lang="en-US" smtClean="0"/>
              <a:t>transmission </a:t>
            </a:r>
            <a:r>
              <a:rPr lang="en-US" smtClean="0"/>
              <a:t>line</a:t>
            </a:r>
            <a:endParaRPr lang="en-US" dirty="0" smtClean="0"/>
          </a:p>
          <a:p>
            <a:pPr lvl="1"/>
            <a:r>
              <a:rPr lang="en-US" dirty="0" smtClean="0"/>
              <a:t>See </a:t>
            </a:r>
            <a:r>
              <a:rPr lang="en-US" dirty="0" err="1" smtClean="0"/>
              <a:t>Belrose</a:t>
            </a:r>
            <a:r>
              <a:rPr lang="en-US" dirty="0" smtClean="0"/>
              <a:t> QST Sept. 2006, p. 56 H&amp;K note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Why</a:t>
            </a:r>
            <a:endParaRPr lang="en-US" dirty="0"/>
          </a:p>
        </p:txBody>
      </p:sp>
      <p:sp>
        <p:nvSpPr>
          <p:cNvPr id="3" name="Content Placeholder 2"/>
          <p:cNvSpPr>
            <a:spLocks noGrp="1"/>
          </p:cNvSpPr>
          <p:nvPr>
            <p:ph idx="1"/>
          </p:nvPr>
        </p:nvSpPr>
        <p:spPr>
          <a:xfrm>
            <a:off x="381000" y="1219200"/>
            <a:ext cx="8229600" cy="4525963"/>
          </a:xfrm>
        </p:spPr>
        <p:txBody>
          <a:bodyPr>
            <a:normAutofit/>
          </a:bodyPr>
          <a:lstStyle/>
          <a:p>
            <a:r>
              <a:rPr lang="en-US" dirty="0" smtClean="0"/>
              <a:t>Amateurs </a:t>
            </a:r>
            <a:r>
              <a:rPr lang="en-US" dirty="0" smtClean="0"/>
              <a:t>are using </a:t>
            </a:r>
            <a:r>
              <a:rPr lang="en-US" dirty="0" smtClean="0"/>
              <a:t>a huge variety of antennas these days.  </a:t>
            </a:r>
            <a:r>
              <a:rPr lang="en-US" dirty="0" smtClean="0"/>
              <a:t>Many of these need some sort of tuner to provide a good match to a transceiver.</a:t>
            </a:r>
          </a:p>
          <a:p>
            <a:r>
              <a:rPr lang="en-US" dirty="0" smtClean="0"/>
              <a:t>With the availability of fast computers and antenna modeling software (EZNEC, 4nec) many antenna designs can be modeled in detail which includes direct calculation of antenna impedance vs. frequency.</a:t>
            </a:r>
          </a:p>
          <a:p>
            <a:r>
              <a:rPr lang="en-US" dirty="0" smtClean="0"/>
              <a:t>Tuners are very good but not perfect.</a:t>
            </a:r>
          </a:p>
          <a:p>
            <a:pPr lvl="1"/>
            <a:r>
              <a:rPr lang="en-US" dirty="0" smtClean="0"/>
              <a:t>Losses in inductors, voltage limits on capacitors</a:t>
            </a:r>
          </a:p>
          <a:p>
            <a:r>
              <a:rPr lang="en-US" dirty="0" smtClean="0"/>
              <a:t>It could be important to know the frequencies where an antenna could cause failures in the tuner.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L-network	</a:t>
            </a:r>
            <a:endParaRPr lang="en-US" dirty="0"/>
          </a:p>
        </p:txBody>
      </p:sp>
      <p:sp>
        <p:nvSpPr>
          <p:cNvPr id="3" name="Content Placeholder 2"/>
          <p:cNvSpPr>
            <a:spLocks noGrp="1"/>
          </p:cNvSpPr>
          <p:nvPr>
            <p:ph idx="1"/>
          </p:nvPr>
        </p:nvSpPr>
        <p:spPr/>
        <p:txBody>
          <a:bodyPr/>
          <a:lstStyle/>
          <a:p>
            <a:r>
              <a:rPr lang="en-US" dirty="0" smtClean="0"/>
              <a:t>In principle any two (complex) impedances can be matched at one frequency by an L-network.</a:t>
            </a:r>
          </a:p>
          <a:p>
            <a:r>
              <a:rPr lang="en-US" dirty="0" smtClean="0"/>
              <a:t>I will limit this discussion to an L network with a capacitor shunt to ground and an inductor in series</a:t>
            </a:r>
          </a:p>
          <a:p>
            <a:pPr lvl="1"/>
            <a:r>
              <a:rPr lang="en-US" dirty="0" smtClean="0"/>
              <a:t>Most (all) </a:t>
            </a:r>
            <a:r>
              <a:rPr lang="en-US" dirty="0" err="1" smtClean="0"/>
              <a:t>autotuners</a:t>
            </a:r>
            <a:r>
              <a:rPr lang="en-US" dirty="0" smtClean="0"/>
              <a:t> use this configuration</a:t>
            </a:r>
          </a:p>
          <a:p>
            <a:pPr lvl="1"/>
            <a:r>
              <a:rPr lang="en-US" dirty="0" smtClean="0"/>
              <a:t>The analysis can easily be extended to any combination of elements i.e. two capacitors, two </a:t>
            </a:r>
            <a:r>
              <a:rPr lang="en-US" dirty="0" smtClean="0"/>
              <a:t>inductors</a:t>
            </a:r>
            <a:r>
              <a:rPr lang="en-US" dirty="0" smtClean="0"/>
              <a:t>, different </a:t>
            </a:r>
            <a:r>
              <a:rPr lang="en-US" dirty="0" smtClean="0"/>
              <a:t>shunt or </a:t>
            </a:r>
            <a:r>
              <a:rPr lang="en-US" dirty="0" smtClean="0"/>
              <a:t>series combinations.</a:t>
            </a:r>
          </a:p>
          <a:p>
            <a:r>
              <a:rPr lang="en-US" dirty="0" smtClean="0"/>
              <a:t>Two configurations differing on where the shunt element </a:t>
            </a:r>
            <a:r>
              <a:rPr lang="en-US" dirty="0" smtClean="0"/>
              <a:t>is</a:t>
            </a:r>
          </a:p>
          <a:p>
            <a:endParaRPr lang="en-US" dirty="0" smtClean="0"/>
          </a:p>
          <a:p>
            <a:pPr>
              <a:buNone/>
            </a:pPr>
            <a:endParaRPr lang="en-US" dirty="0" smtClean="0"/>
          </a:p>
        </p:txBody>
      </p:sp>
      <p:grpSp>
        <p:nvGrpSpPr>
          <p:cNvPr id="61" name="Group 60"/>
          <p:cNvGrpSpPr/>
          <p:nvPr/>
        </p:nvGrpSpPr>
        <p:grpSpPr>
          <a:xfrm>
            <a:off x="4171950" y="4629150"/>
            <a:ext cx="1039813" cy="767662"/>
            <a:chOff x="5752420" y="4928507"/>
            <a:chExt cx="635000" cy="544504"/>
          </a:xfrm>
        </p:grpSpPr>
        <p:grpSp>
          <p:nvGrpSpPr>
            <p:cNvPr id="32" name="Group 31"/>
            <p:cNvGrpSpPr/>
            <p:nvPr/>
          </p:nvGrpSpPr>
          <p:grpSpPr>
            <a:xfrm>
              <a:off x="5809565" y="4961845"/>
              <a:ext cx="577855" cy="511166"/>
              <a:chOff x="6462708" y="3176588"/>
              <a:chExt cx="577855" cy="511166"/>
            </a:xfrm>
          </p:grpSpPr>
          <p:grpSp>
            <p:nvGrpSpPr>
              <p:cNvPr id="33" name="Group 125"/>
              <p:cNvGrpSpPr>
                <a:grpSpLocks/>
              </p:cNvGrpSpPr>
              <p:nvPr/>
            </p:nvGrpSpPr>
            <p:grpSpPr bwMode="auto">
              <a:xfrm rot="5400000">
                <a:off x="6422224" y="3298020"/>
                <a:ext cx="271465" cy="190497"/>
                <a:chOff x="3962400" y="1219994"/>
                <a:chExt cx="533400" cy="304800"/>
              </a:xfrm>
            </p:grpSpPr>
            <p:cxnSp>
              <p:nvCxnSpPr>
                <p:cNvPr id="54" name="Straight Connector 4"/>
                <p:cNvCxnSpPr/>
                <p:nvPr/>
              </p:nvCxnSpPr>
              <p:spPr>
                <a:xfrm>
                  <a:off x="39624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
                <p:cNvCxnSpPr/>
                <p:nvPr/>
              </p:nvCxnSpPr>
              <p:spPr>
                <a:xfrm rot="5400000" flipH="1" flipV="1">
                  <a:off x="40386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6"/>
                <p:cNvCxnSpPr/>
                <p:nvPr/>
              </p:nvCxnSpPr>
              <p:spPr>
                <a:xfrm rot="5400000" flipH="1" flipV="1">
                  <a:off x="41148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7"/>
                <p:cNvCxnSpPr/>
                <p:nvPr/>
              </p:nvCxnSpPr>
              <p:spPr>
                <a:xfrm>
                  <a:off x="42672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208"/>
              <p:cNvGrpSpPr>
                <a:grpSpLocks/>
              </p:cNvGrpSpPr>
              <p:nvPr/>
            </p:nvGrpSpPr>
            <p:grpSpPr bwMode="auto">
              <a:xfrm>
                <a:off x="6477001" y="3519480"/>
                <a:ext cx="166687" cy="168274"/>
                <a:chOff x="304800" y="1600994"/>
                <a:chExt cx="457200" cy="229394"/>
              </a:xfrm>
            </p:grpSpPr>
            <p:cxnSp>
              <p:nvCxnSpPr>
                <p:cNvPr id="50" name="Straight Connector 9"/>
                <p:cNvCxnSpPr/>
                <p:nvPr/>
              </p:nvCxnSpPr>
              <p:spPr>
                <a:xfrm>
                  <a:off x="304800" y="1676931"/>
                  <a:ext cx="4572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10"/>
                <p:cNvCxnSpPr/>
                <p:nvPr/>
              </p:nvCxnSpPr>
              <p:spPr>
                <a:xfrm>
                  <a:off x="457200" y="1828806"/>
                  <a:ext cx="153988"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flipH="1" flipV="1">
                  <a:off x="495432" y="1637375"/>
                  <a:ext cx="75937"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81000" y="1752869"/>
                  <a:ext cx="3048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95"/>
              <p:cNvGrpSpPr>
                <a:grpSpLocks/>
              </p:cNvGrpSpPr>
              <p:nvPr/>
            </p:nvGrpSpPr>
            <p:grpSpPr bwMode="auto">
              <a:xfrm>
                <a:off x="6553201" y="3176588"/>
                <a:ext cx="487362" cy="152400"/>
                <a:chOff x="2971800" y="2438400"/>
                <a:chExt cx="1219200" cy="304800"/>
              </a:xfrm>
            </p:grpSpPr>
            <p:cxnSp>
              <p:nvCxnSpPr>
                <p:cNvPr id="36" name="Straight Connector 35"/>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 name="Group 55"/>
                <p:cNvGrpSpPr>
                  <a:grpSpLocks/>
                </p:cNvGrpSpPr>
                <p:nvPr/>
              </p:nvGrpSpPr>
              <p:grpSpPr bwMode="auto">
                <a:xfrm>
                  <a:off x="3124200" y="2438400"/>
                  <a:ext cx="228600" cy="304800"/>
                  <a:chOff x="2971800" y="533400"/>
                  <a:chExt cx="228600" cy="304800"/>
                </a:xfrm>
              </p:grpSpPr>
              <p:sp>
                <p:nvSpPr>
                  <p:cNvPr id="48" name="Arc 47"/>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Arc 48"/>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9" name="Group 56"/>
                <p:cNvGrpSpPr>
                  <a:grpSpLocks/>
                </p:cNvGrpSpPr>
                <p:nvPr/>
              </p:nvGrpSpPr>
              <p:grpSpPr bwMode="auto">
                <a:xfrm>
                  <a:off x="3352800" y="2438400"/>
                  <a:ext cx="228600" cy="304800"/>
                  <a:chOff x="2971800" y="533400"/>
                  <a:chExt cx="228600" cy="304800"/>
                </a:xfrm>
              </p:grpSpPr>
              <p:sp>
                <p:nvSpPr>
                  <p:cNvPr id="46" name="Arc 45"/>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Arc 46"/>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40" name="Group 59"/>
                <p:cNvGrpSpPr>
                  <a:grpSpLocks/>
                </p:cNvGrpSpPr>
                <p:nvPr/>
              </p:nvGrpSpPr>
              <p:grpSpPr bwMode="auto">
                <a:xfrm>
                  <a:off x="3581400" y="2438400"/>
                  <a:ext cx="228600" cy="304800"/>
                  <a:chOff x="2971800" y="533400"/>
                  <a:chExt cx="228600" cy="304800"/>
                </a:xfrm>
              </p:grpSpPr>
              <p:sp>
                <p:nvSpPr>
                  <p:cNvPr id="44" name="Arc 43"/>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Arc 44"/>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41" name="Group 59"/>
                <p:cNvGrpSpPr>
                  <a:grpSpLocks/>
                </p:cNvGrpSpPr>
                <p:nvPr/>
              </p:nvGrpSpPr>
              <p:grpSpPr bwMode="auto">
                <a:xfrm>
                  <a:off x="3810000" y="2438400"/>
                  <a:ext cx="228600" cy="304800"/>
                  <a:chOff x="2971800" y="533400"/>
                  <a:chExt cx="228600" cy="304800"/>
                </a:xfrm>
              </p:grpSpPr>
              <p:sp>
                <p:nvSpPr>
                  <p:cNvPr id="42" name="Arc 41"/>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3" name="Arc 42"/>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cxnSp>
          <p:nvCxnSpPr>
            <p:cNvPr id="58" name="Straight Arrow Connector 57"/>
            <p:cNvCxnSpPr/>
            <p:nvPr/>
          </p:nvCxnSpPr>
          <p:spPr>
            <a:xfrm flipV="1">
              <a:off x="5752420" y="5095195"/>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6042932" y="4928507"/>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2219325" y="4705351"/>
            <a:ext cx="973933" cy="701674"/>
            <a:chOff x="2533650" y="3629025"/>
            <a:chExt cx="583408" cy="520699"/>
          </a:xfrm>
        </p:grpSpPr>
        <p:grpSp>
          <p:nvGrpSpPr>
            <p:cNvPr id="63" name="Group 125"/>
            <p:cNvGrpSpPr>
              <a:grpSpLocks/>
            </p:cNvGrpSpPr>
            <p:nvPr/>
          </p:nvGrpSpPr>
          <p:grpSpPr bwMode="auto">
            <a:xfrm rot="5400000">
              <a:off x="2884887" y="3742138"/>
              <a:ext cx="264318" cy="200025"/>
              <a:chOff x="3962400" y="1219994"/>
              <a:chExt cx="533400" cy="304800"/>
            </a:xfrm>
          </p:grpSpPr>
          <p:cxnSp>
            <p:nvCxnSpPr>
              <p:cNvPr id="84" name="Straight Connector 83"/>
              <p:cNvCxnSpPr/>
              <p:nvPr/>
            </p:nvCxnSpPr>
            <p:spPr>
              <a:xfrm>
                <a:off x="39624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flipV="1">
                <a:off x="40386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flipH="1" flipV="1">
                <a:off x="41148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2672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oup 208"/>
            <p:cNvGrpSpPr>
              <a:grpSpLocks/>
            </p:cNvGrpSpPr>
            <p:nvPr/>
          </p:nvGrpSpPr>
          <p:grpSpPr bwMode="auto">
            <a:xfrm>
              <a:off x="2921795" y="3969543"/>
              <a:ext cx="188118" cy="180181"/>
              <a:chOff x="304800" y="1600994"/>
              <a:chExt cx="457200" cy="229394"/>
            </a:xfrm>
          </p:grpSpPr>
          <p:cxnSp>
            <p:nvCxnSpPr>
              <p:cNvPr id="80" name="Straight Connector 79"/>
              <p:cNvCxnSpPr/>
              <p:nvPr/>
            </p:nvCxnSpPr>
            <p:spPr>
              <a:xfrm>
                <a:off x="304800" y="1676931"/>
                <a:ext cx="4572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57200" y="1828806"/>
                <a:ext cx="153988"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495432" y="1637375"/>
                <a:ext cx="75937"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81000" y="1752869"/>
                <a:ext cx="3048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Group 95"/>
            <p:cNvGrpSpPr>
              <a:grpSpLocks/>
            </p:cNvGrpSpPr>
            <p:nvPr/>
          </p:nvGrpSpPr>
          <p:grpSpPr bwMode="auto">
            <a:xfrm>
              <a:off x="2533650" y="3629025"/>
              <a:ext cx="487362" cy="152400"/>
              <a:chOff x="2971800" y="2438400"/>
              <a:chExt cx="1219200" cy="304800"/>
            </a:xfrm>
          </p:grpSpPr>
          <p:cxnSp>
            <p:nvCxnSpPr>
              <p:cNvPr id="66" name="Straight Connector 65"/>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8" name="Group 55"/>
              <p:cNvGrpSpPr>
                <a:grpSpLocks/>
              </p:cNvGrpSpPr>
              <p:nvPr/>
            </p:nvGrpSpPr>
            <p:grpSpPr bwMode="auto">
              <a:xfrm>
                <a:off x="3124200" y="2438400"/>
                <a:ext cx="228600" cy="304800"/>
                <a:chOff x="2971800" y="533400"/>
                <a:chExt cx="228600" cy="304800"/>
              </a:xfrm>
            </p:grpSpPr>
            <p:sp>
              <p:nvSpPr>
                <p:cNvPr id="78" name="Arc 77"/>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9" name="Arc 78"/>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69" name="Group 56"/>
              <p:cNvGrpSpPr>
                <a:grpSpLocks/>
              </p:cNvGrpSpPr>
              <p:nvPr/>
            </p:nvGrpSpPr>
            <p:grpSpPr bwMode="auto">
              <a:xfrm>
                <a:off x="3352800" y="2438400"/>
                <a:ext cx="228600" cy="304800"/>
                <a:chOff x="2971800" y="533400"/>
                <a:chExt cx="228600" cy="304800"/>
              </a:xfrm>
            </p:grpSpPr>
            <p:sp>
              <p:nvSpPr>
                <p:cNvPr id="76" name="Arc 75"/>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7" name="Arc 76"/>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0" name="Group 59"/>
              <p:cNvGrpSpPr>
                <a:grpSpLocks/>
              </p:cNvGrpSpPr>
              <p:nvPr/>
            </p:nvGrpSpPr>
            <p:grpSpPr bwMode="auto">
              <a:xfrm>
                <a:off x="3581400" y="2438400"/>
                <a:ext cx="228600" cy="304800"/>
                <a:chOff x="2971800" y="533400"/>
                <a:chExt cx="228600" cy="304800"/>
              </a:xfrm>
            </p:grpSpPr>
            <p:sp>
              <p:nvSpPr>
                <p:cNvPr id="74" name="Arc 73"/>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5" name="Arc 74"/>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1" name="Group 59"/>
              <p:cNvGrpSpPr>
                <a:grpSpLocks/>
              </p:cNvGrpSpPr>
              <p:nvPr/>
            </p:nvGrpSpPr>
            <p:grpSpPr bwMode="auto">
              <a:xfrm>
                <a:off x="3810000" y="2438400"/>
                <a:ext cx="228600" cy="304800"/>
                <a:chOff x="2971800" y="533400"/>
                <a:chExt cx="228600" cy="304800"/>
              </a:xfrm>
            </p:grpSpPr>
            <p:sp>
              <p:nvSpPr>
                <p:cNvPr id="72" name="Arc 71"/>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Arc 72"/>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cxnSp>
        <p:nvCxnSpPr>
          <p:cNvPr id="89" name="Straight Arrow Connector 88"/>
          <p:cNvCxnSpPr/>
          <p:nvPr/>
        </p:nvCxnSpPr>
        <p:spPr>
          <a:xfrm flipV="1">
            <a:off x="2486025" y="4562475"/>
            <a:ext cx="495300"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2781300" y="4829175"/>
            <a:ext cx="495300" cy="333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for element values</a:t>
            </a:r>
            <a:endParaRPr lang="en-US" dirty="0"/>
          </a:p>
        </p:txBody>
      </p:sp>
      <p:sp>
        <p:nvSpPr>
          <p:cNvPr id="3" name="Content Placeholder 2"/>
          <p:cNvSpPr>
            <a:spLocks noGrp="1"/>
          </p:cNvSpPr>
          <p:nvPr>
            <p:ph idx="1"/>
          </p:nvPr>
        </p:nvSpPr>
        <p:spPr/>
        <p:txBody>
          <a:bodyPr>
            <a:normAutofit/>
          </a:bodyPr>
          <a:lstStyle/>
          <a:p>
            <a:r>
              <a:rPr lang="en-US" dirty="0" smtClean="0"/>
              <a:t>First consider circuit A:</a:t>
            </a:r>
          </a:p>
          <a:p>
            <a:r>
              <a:rPr lang="en-US" dirty="0" smtClean="0"/>
              <a:t>We want </a:t>
            </a:r>
            <a:r>
              <a:rPr lang="en-US" dirty="0" err="1" smtClean="0"/>
              <a:t>Zin</a:t>
            </a:r>
            <a:r>
              <a:rPr lang="en-US" dirty="0" smtClean="0"/>
              <a:t> = 50</a:t>
            </a:r>
            <a:r>
              <a:rPr lang="el-GR" dirty="0" smtClean="0"/>
              <a:t>Ω</a:t>
            </a:r>
            <a:endParaRPr lang="en-US" dirty="0" smtClean="0"/>
          </a:p>
          <a:p>
            <a:endParaRPr lang="en-US" dirty="0" smtClean="0"/>
          </a:p>
          <a:p>
            <a:r>
              <a:rPr lang="en-US" dirty="0" err="1" smtClean="0"/>
              <a:t>Zin</a:t>
            </a:r>
            <a:r>
              <a:rPr lang="en-US" dirty="0" smtClean="0"/>
              <a:t> = </a:t>
            </a:r>
          </a:p>
          <a:p>
            <a:r>
              <a:rPr lang="en-US" dirty="0" smtClean="0"/>
              <a:t>For match we need the real part of </a:t>
            </a:r>
            <a:r>
              <a:rPr lang="en-US" dirty="0" err="1" smtClean="0"/>
              <a:t>Zin</a:t>
            </a:r>
            <a:r>
              <a:rPr lang="en-US" dirty="0" smtClean="0"/>
              <a:t>=50 and the imaginary part = 0.</a:t>
            </a:r>
          </a:p>
          <a:p>
            <a:r>
              <a:rPr lang="en-US" dirty="0" smtClean="0"/>
              <a:t>Notice that the only element that can change the resistive part of the antenna to 50 ohms is the shunt capacitor.  The function of the series inductor is to cancel any remaining complex component of the parallel antenna-capacitor combination.</a:t>
            </a:r>
          </a:p>
        </p:txBody>
      </p:sp>
      <p:grpSp>
        <p:nvGrpSpPr>
          <p:cNvPr id="4" name="Group 3"/>
          <p:cNvGrpSpPr/>
          <p:nvPr/>
        </p:nvGrpSpPr>
        <p:grpSpPr>
          <a:xfrm>
            <a:off x="4656365" y="1669595"/>
            <a:ext cx="619125" cy="596899"/>
            <a:chOff x="1804307" y="4978853"/>
            <a:chExt cx="619125" cy="596899"/>
          </a:xfrm>
        </p:grpSpPr>
        <p:grpSp>
          <p:nvGrpSpPr>
            <p:cNvPr id="5" name="Group 3"/>
            <p:cNvGrpSpPr/>
            <p:nvPr/>
          </p:nvGrpSpPr>
          <p:grpSpPr>
            <a:xfrm>
              <a:off x="1804307" y="5055053"/>
              <a:ext cx="583408" cy="520699"/>
              <a:chOff x="2533650" y="3629025"/>
              <a:chExt cx="583408" cy="520699"/>
            </a:xfrm>
          </p:grpSpPr>
          <p:grpSp>
            <p:nvGrpSpPr>
              <p:cNvPr id="8" name="Group 125"/>
              <p:cNvGrpSpPr>
                <a:grpSpLocks/>
              </p:cNvGrpSpPr>
              <p:nvPr/>
            </p:nvGrpSpPr>
            <p:grpSpPr bwMode="auto">
              <a:xfrm rot="5400000">
                <a:off x="2884887" y="3742138"/>
                <a:ext cx="264318" cy="200025"/>
                <a:chOff x="3962400" y="1219994"/>
                <a:chExt cx="533400" cy="304800"/>
              </a:xfrm>
            </p:grpSpPr>
            <p:cxnSp>
              <p:nvCxnSpPr>
                <p:cNvPr id="29" name="Straight Connector 28"/>
                <p:cNvCxnSpPr/>
                <p:nvPr/>
              </p:nvCxnSpPr>
              <p:spPr>
                <a:xfrm>
                  <a:off x="39624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40386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1148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672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208"/>
              <p:cNvGrpSpPr>
                <a:grpSpLocks/>
              </p:cNvGrpSpPr>
              <p:nvPr/>
            </p:nvGrpSpPr>
            <p:grpSpPr bwMode="auto">
              <a:xfrm>
                <a:off x="2921795" y="3969543"/>
                <a:ext cx="188118" cy="180181"/>
                <a:chOff x="304800" y="1600994"/>
                <a:chExt cx="457200" cy="229394"/>
              </a:xfrm>
            </p:grpSpPr>
            <p:cxnSp>
              <p:nvCxnSpPr>
                <p:cNvPr id="25" name="Straight Connector 24"/>
                <p:cNvCxnSpPr/>
                <p:nvPr/>
              </p:nvCxnSpPr>
              <p:spPr>
                <a:xfrm>
                  <a:off x="304800" y="1676931"/>
                  <a:ext cx="4572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200" y="1828806"/>
                  <a:ext cx="153988"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95432" y="1637375"/>
                  <a:ext cx="75937"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1000" y="1752869"/>
                  <a:ext cx="3048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5"/>
              <p:cNvGrpSpPr>
                <a:grpSpLocks/>
              </p:cNvGrpSpPr>
              <p:nvPr/>
            </p:nvGrpSpPr>
            <p:grpSpPr bwMode="auto">
              <a:xfrm>
                <a:off x="2533650" y="3629025"/>
                <a:ext cx="487362" cy="152400"/>
                <a:chOff x="2971800" y="2438400"/>
                <a:chExt cx="1219200" cy="304800"/>
              </a:xfrm>
            </p:grpSpPr>
            <p:cxnSp>
              <p:nvCxnSpPr>
                <p:cNvPr id="11" name="Straight Connector 7"/>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55"/>
                <p:cNvGrpSpPr>
                  <a:grpSpLocks/>
                </p:cNvGrpSpPr>
                <p:nvPr/>
              </p:nvGrpSpPr>
              <p:grpSpPr bwMode="auto">
                <a:xfrm>
                  <a:off x="3124200" y="2438400"/>
                  <a:ext cx="228600" cy="304800"/>
                  <a:chOff x="2971800" y="533400"/>
                  <a:chExt cx="228600" cy="304800"/>
                </a:xfrm>
              </p:grpSpPr>
              <p:sp>
                <p:nvSpPr>
                  <p:cNvPr id="23" name="Arc 22"/>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 name="Arc 23"/>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4" name="Group 56"/>
                <p:cNvGrpSpPr>
                  <a:grpSpLocks/>
                </p:cNvGrpSpPr>
                <p:nvPr/>
              </p:nvGrpSpPr>
              <p:grpSpPr bwMode="auto">
                <a:xfrm>
                  <a:off x="3352800" y="2438400"/>
                  <a:ext cx="228600" cy="304800"/>
                  <a:chOff x="2971800" y="533400"/>
                  <a:chExt cx="228600" cy="304800"/>
                </a:xfrm>
              </p:grpSpPr>
              <p:sp>
                <p:nvSpPr>
                  <p:cNvPr id="21" name="Arc 20"/>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Arc 21"/>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5" name="Group 59"/>
                <p:cNvGrpSpPr>
                  <a:grpSpLocks/>
                </p:cNvGrpSpPr>
                <p:nvPr/>
              </p:nvGrpSpPr>
              <p:grpSpPr bwMode="auto">
                <a:xfrm>
                  <a:off x="3581400" y="2438400"/>
                  <a:ext cx="228600" cy="304800"/>
                  <a:chOff x="2971800" y="533400"/>
                  <a:chExt cx="228600" cy="304800"/>
                </a:xfrm>
              </p:grpSpPr>
              <p:sp>
                <p:nvSpPr>
                  <p:cNvPr id="19" name="Arc 18"/>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Arc 19"/>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6" name="Group 59"/>
                <p:cNvGrpSpPr>
                  <a:grpSpLocks/>
                </p:cNvGrpSpPr>
                <p:nvPr/>
              </p:nvGrpSpPr>
              <p:grpSpPr bwMode="auto">
                <a:xfrm>
                  <a:off x="3810000" y="2438400"/>
                  <a:ext cx="228600" cy="304800"/>
                  <a:chOff x="2971800" y="533400"/>
                  <a:chExt cx="228600" cy="304800"/>
                </a:xfrm>
              </p:grpSpPr>
              <p:sp>
                <p:nvSpPr>
                  <p:cNvPr id="17" name="Arc 13"/>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Arc 17"/>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cxnSp>
          <p:nvCxnSpPr>
            <p:cNvPr id="6" name="Straight Arrow Connector 5"/>
            <p:cNvCxnSpPr/>
            <p:nvPr/>
          </p:nvCxnSpPr>
          <p:spPr>
            <a:xfrm flipV="1">
              <a:off x="2147207" y="5155066"/>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942419" y="4978853"/>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a:xfrm>
            <a:off x="5150972" y="1827441"/>
            <a:ext cx="446315"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514975" y="1862138"/>
            <a:ext cx="1647825" cy="338554"/>
          </a:xfrm>
          <a:prstGeom prst="rect">
            <a:avLst/>
          </a:prstGeom>
          <a:noFill/>
        </p:spPr>
        <p:txBody>
          <a:bodyPr wrap="square" rtlCol="0">
            <a:spAutoFit/>
          </a:bodyPr>
          <a:lstStyle/>
          <a:p>
            <a:r>
              <a:rPr lang="en-US" sz="1600" dirty="0" err="1" smtClean="0"/>
              <a:t>Zant</a:t>
            </a:r>
            <a:r>
              <a:rPr lang="en-US" sz="1600" dirty="0" smtClean="0"/>
              <a:t>=Ra+ j </a:t>
            </a:r>
            <a:r>
              <a:rPr lang="en-US" sz="1600" dirty="0" err="1" smtClean="0"/>
              <a:t>Xa</a:t>
            </a:r>
            <a:endParaRPr lang="en-US" sz="1600" dirty="0"/>
          </a:p>
        </p:txBody>
      </p:sp>
      <p:sp>
        <p:nvSpPr>
          <p:cNvPr id="36" name="TextBox 35"/>
          <p:cNvSpPr txBox="1"/>
          <p:nvPr/>
        </p:nvSpPr>
        <p:spPr>
          <a:xfrm>
            <a:off x="4010026" y="1905001"/>
            <a:ext cx="809625" cy="338554"/>
          </a:xfrm>
          <a:prstGeom prst="rect">
            <a:avLst/>
          </a:prstGeom>
          <a:noFill/>
        </p:spPr>
        <p:txBody>
          <a:bodyPr wrap="square" rtlCol="0">
            <a:spAutoFit/>
          </a:bodyPr>
          <a:lstStyle/>
          <a:p>
            <a:r>
              <a:rPr lang="en-US" sz="1600" dirty="0" err="1" smtClean="0"/>
              <a:t>Zin</a:t>
            </a:r>
            <a:endParaRPr lang="en-US" sz="1600" dirty="0"/>
          </a:p>
        </p:txBody>
      </p:sp>
      <p:graphicFrame>
        <p:nvGraphicFramePr>
          <p:cNvPr id="37" name="Object 36"/>
          <p:cNvGraphicFramePr>
            <a:graphicFrameLocks noChangeAspect="1"/>
          </p:cNvGraphicFramePr>
          <p:nvPr/>
        </p:nvGraphicFramePr>
        <p:xfrm>
          <a:off x="1679575" y="2828925"/>
          <a:ext cx="2228850" cy="628650"/>
        </p:xfrm>
        <a:graphic>
          <a:graphicData uri="http://schemas.openxmlformats.org/presentationml/2006/ole">
            <p:oleObj spid="_x0000_s1026" name="Equation" r:id="rId3" imgW="1485720" imgH="41904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 ideal components</a:t>
            </a:r>
            <a:endParaRPr lang="en-US" dirty="0"/>
          </a:p>
        </p:txBody>
      </p:sp>
      <p:sp>
        <p:nvSpPr>
          <p:cNvPr id="3" name="Content Placeholder 2"/>
          <p:cNvSpPr>
            <a:spLocks noGrp="1"/>
          </p:cNvSpPr>
          <p:nvPr>
            <p:ph idx="1"/>
          </p:nvPr>
        </p:nvSpPr>
        <p:spPr/>
        <p:txBody>
          <a:bodyPr/>
          <a:lstStyle/>
          <a:p>
            <a:r>
              <a:rPr lang="en-US" dirty="0" smtClean="0"/>
              <a:t>Solving the equations for the apparent impedance gives values for </a:t>
            </a:r>
            <a:r>
              <a:rPr lang="en-US" dirty="0" err="1" smtClean="0"/>
              <a:t>Xc</a:t>
            </a:r>
            <a:r>
              <a:rPr lang="en-US" dirty="0" smtClean="0"/>
              <a:t> and Xl:</a:t>
            </a:r>
          </a:p>
          <a:p>
            <a:r>
              <a:rPr lang="en-US" dirty="0" smtClean="0"/>
              <a:t>Easier to solve for admittance of capacitor, </a:t>
            </a:r>
            <a:r>
              <a:rPr lang="en-US" dirty="0" err="1" smtClean="0"/>
              <a:t>Bc</a:t>
            </a:r>
            <a:r>
              <a:rPr lang="en-US" dirty="0" smtClean="0"/>
              <a:t> (</a:t>
            </a:r>
            <a:r>
              <a:rPr lang="en-US" dirty="0" err="1" smtClean="0"/>
              <a:t>Bc</a:t>
            </a:r>
            <a:r>
              <a:rPr lang="en-US" dirty="0" smtClean="0"/>
              <a:t> = 1/</a:t>
            </a:r>
            <a:r>
              <a:rPr lang="en-US" dirty="0" err="1" smtClean="0"/>
              <a:t>Xc</a:t>
            </a:r>
            <a:r>
              <a:rPr lang="en-US" dirty="0" smtClean="0"/>
              <a:t>)</a:t>
            </a:r>
          </a:p>
          <a:p>
            <a:pPr lvl="1"/>
            <a:r>
              <a:rPr lang="en-US" dirty="0" smtClean="0"/>
              <a:t>Find value(s) of </a:t>
            </a:r>
            <a:r>
              <a:rPr lang="en-US" dirty="0" err="1" smtClean="0"/>
              <a:t>Bc</a:t>
            </a:r>
            <a:r>
              <a:rPr lang="en-US" dirty="0" smtClean="0"/>
              <a:t> that make the R component 50 ohms</a:t>
            </a:r>
          </a:p>
          <a:p>
            <a:endParaRPr lang="en-US" dirty="0" smtClean="0"/>
          </a:p>
          <a:p>
            <a:endParaRPr lang="en-US" dirty="0" smtClean="0"/>
          </a:p>
          <a:p>
            <a:endParaRPr lang="en-US" dirty="0" smtClean="0"/>
          </a:p>
          <a:p>
            <a:r>
              <a:rPr lang="en-US" dirty="0" smtClean="0"/>
              <a:t>The </a:t>
            </a:r>
            <a:r>
              <a:rPr lang="en-US" dirty="0" smtClean="0"/>
              <a:t>value of the series inductor is found by setting Xl to cancel any remaining capacitive reactance:</a:t>
            </a:r>
          </a:p>
          <a:p>
            <a:pPr>
              <a:buNone/>
            </a:pPr>
            <a:r>
              <a:rPr lang="en-US" dirty="0" smtClean="0"/>
              <a:t> </a:t>
            </a:r>
          </a:p>
          <a:p>
            <a:endParaRPr lang="en-US" dirty="0" smtClean="0"/>
          </a:p>
          <a:p>
            <a:endParaRPr lang="en-US" dirty="0" smtClean="0"/>
          </a:p>
          <a:p>
            <a:endParaRPr lang="en-US"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47800" y="3333750"/>
            <a:ext cx="5331677" cy="857250"/>
          </a:xfrm>
          <a:prstGeom prst="rect">
            <a:avLst/>
          </a:prstGeom>
          <a:noFill/>
        </p:spPr>
      </p:pic>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00275" y="5381624"/>
            <a:ext cx="4003146" cy="8096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calculate currents &amp; voltages</a:t>
            </a:r>
            <a:endParaRPr lang="en-US" dirty="0"/>
          </a:p>
        </p:txBody>
      </p:sp>
      <p:sp>
        <p:nvSpPr>
          <p:cNvPr id="3" name="Content Placeholder 2"/>
          <p:cNvSpPr>
            <a:spLocks noGrp="1"/>
          </p:cNvSpPr>
          <p:nvPr>
            <p:ph idx="1"/>
          </p:nvPr>
        </p:nvSpPr>
        <p:spPr/>
        <p:txBody>
          <a:bodyPr/>
          <a:lstStyle/>
          <a:p>
            <a:r>
              <a:rPr lang="en-US" dirty="0" smtClean="0"/>
              <a:t>Assume some “standard” power – I use 100 W</a:t>
            </a:r>
          </a:p>
          <a:p>
            <a:endParaRPr lang="en-US" dirty="0" smtClean="0"/>
          </a:p>
          <a:p>
            <a:endParaRPr lang="en-US" dirty="0" smtClean="0"/>
          </a:p>
          <a:p>
            <a:pPr>
              <a:buNone/>
            </a:pPr>
            <a:endParaRPr lang="en-US" dirty="0" smtClean="0"/>
          </a:p>
          <a:p>
            <a:r>
              <a:rPr lang="en-US" dirty="0" err="1" smtClean="0"/>
              <a:t>I</a:t>
            </a:r>
            <a:r>
              <a:rPr lang="en-US" baseline="-25000" dirty="0" err="1" smtClean="0"/>
              <a:t>in</a:t>
            </a:r>
            <a:r>
              <a:rPr lang="en-US" dirty="0" smtClean="0"/>
              <a:t> is easy – </a:t>
            </a:r>
          </a:p>
          <a:p>
            <a:pPr lvl="1"/>
            <a:r>
              <a:rPr lang="en-US" dirty="0" smtClean="0"/>
              <a:t>Notice all input current flows through the inductor in this configuration</a:t>
            </a:r>
          </a:p>
          <a:p>
            <a:pPr lvl="1"/>
            <a:r>
              <a:rPr lang="en-US" dirty="0" smtClean="0"/>
              <a:t>Since effective impedance is 50</a:t>
            </a:r>
            <a:r>
              <a:rPr lang="el-GR" dirty="0" smtClean="0"/>
              <a:t>Ω</a:t>
            </a:r>
            <a:r>
              <a:rPr lang="en-US" dirty="0" smtClean="0"/>
              <a:t> current is 1.414A</a:t>
            </a:r>
          </a:p>
          <a:p>
            <a:r>
              <a:rPr lang="en-US" dirty="0" err="1" smtClean="0"/>
              <a:t>I</a:t>
            </a:r>
            <a:r>
              <a:rPr lang="en-US" baseline="-25000" dirty="0" err="1" smtClean="0"/>
              <a:t>in</a:t>
            </a:r>
            <a:r>
              <a:rPr lang="en-US" dirty="0" smtClean="0"/>
              <a:t> splits between shunt capacitor and antenna:</a:t>
            </a:r>
          </a:p>
          <a:p>
            <a:endParaRPr lang="en-US" dirty="0" smtClean="0"/>
          </a:p>
          <a:p>
            <a:pPr>
              <a:buNone/>
            </a:pPr>
            <a:endParaRPr lang="en-US" dirty="0" smtClean="0"/>
          </a:p>
          <a:p>
            <a:pPr lvl="1"/>
            <a:endParaRPr lang="en-US" dirty="0" smtClean="0"/>
          </a:p>
        </p:txBody>
      </p:sp>
      <p:grpSp>
        <p:nvGrpSpPr>
          <p:cNvPr id="4" name="Group 3"/>
          <p:cNvGrpSpPr/>
          <p:nvPr/>
        </p:nvGrpSpPr>
        <p:grpSpPr>
          <a:xfrm>
            <a:off x="2513240" y="2250620"/>
            <a:ext cx="1915885" cy="1197430"/>
            <a:chOff x="1804307" y="4978853"/>
            <a:chExt cx="619125" cy="596899"/>
          </a:xfrm>
        </p:grpSpPr>
        <p:grpSp>
          <p:nvGrpSpPr>
            <p:cNvPr id="5" name="Group 3"/>
            <p:cNvGrpSpPr/>
            <p:nvPr/>
          </p:nvGrpSpPr>
          <p:grpSpPr>
            <a:xfrm>
              <a:off x="1804307" y="5055053"/>
              <a:ext cx="583408" cy="520699"/>
              <a:chOff x="2533650" y="3629025"/>
              <a:chExt cx="583408" cy="520699"/>
            </a:xfrm>
          </p:grpSpPr>
          <p:grpSp>
            <p:nvGrpSpPr>
              <p:cNvPr id="8" name="Group 125"/>
              <p:cNvGrpSpPr>
                <a:grpSpLocks/>
              </p:cNvGrpSpPr>
              <p:nvPr/>
            </p:nvGrpSpPr>
            <p:grpSpPr bwMode="auto">
              <a:xfrm rot="5400000">
                <a:off x="2884887" y="3742138"/>
                <a:ext cx="264318" cy="200025"/>
                <a:chOff x="3962400" y="1219994"/>
                <a:chExt cx="533400" cy="304800"/>
              </a:xfrm>
            </p:grpSpPr>
            <p:cxnSp>
              <p:nvCxnSpPr>
                <p:cNvPr id="29" name="Straight Connector 28"/>
                <p:cNvCxnSpPr/>
                <p:nvPr/>
              </p:nvCxnSpPr>
              <p:spPr>
                <a:xfrm>
                  <a:off x="39624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40386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1148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672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208"/>
              <p:cNvGrpSpPr>
                <a:grpSpLocks/>
              </p:cNvGrpSpPr>
              <p:nvPr/>
            </p:nvGrpSpPr>
            <p:grpSpPr bwMode="auto">
              <a:xfrm>
                <a:off x="2921795" y="3969543"/>
                <a:ext cx="188118" cy="180181"/>
                <a:chOff x="304800" y="1600994"/>
                <a:chExt cx="457200" cy="229394"/>
              </a:xfrm>
            </p:grpSpPr>
            <p:cxnSp>
              <p:nvCxnSpPr>
                <p:cNvPr id="25" name="Straight Connector 24"/>
                <p:cNvCxnSpPr/>
                <p:nvPr/>
              </p:nvCxnSpPr>
              <p:spPr>
                <a:xfrm>
                  <a:off x="304800" y="1676931"/>
                  <a:ext cx="4572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200" y="1828806"/>
                  <a:ext cx="153988"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95432" y="1637375"/>
                  <a:ext cx="75937"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1000" y="1752869"/>
                  <a:ext cx="3048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5"/>
              <p:cNvGrpSpPr>
                <a:grpSpLocks/>
              </p:cNvGrpSpPr>
              <p:nvPr/>
            </p:nvGrpSpPr>
            <p:grpSpPr bwMode="auto">
              <a:xfrm>
                <a:off x="2533650" y="3629025"/>
                <a:ext cx="487362" cy="152400"/>
                <a:chOff x="2971800" y="2438400"/>
                <a:chExt cx="1219200" cy="304800"/>
              </a:xfrm>
            </p:grpSpPr>
            <p:cxnSp>
              <p:nvCxnSpPr>
                <p:cNvPr id="11" name="Straight Connector 7"/>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55"/>
                <p:cNvGrpSpPr>
                  <a:grpSpLocks/>
                </p:cNvGrpSpPr>
                <p:nvPr/>
              </p:nvGrpSpPr>
              <p:grpSpPr bwMode="auto">
                <a:xfrm>
                  <a:off x="3124200" y="2438400"/>
                  <a:ext cx="228600" cy="304800"/>
                  <a:chOff x="2971800" y="533400"/>
                  <a:chExt cx="228600" cy="304800"/>
                </a:xfrm>
              </p:grpSpPr>
              <p:sp>
                <p:nvSpPr>
                  <p:cNvPr id="23" name="Arc 22"/>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 name="Arc 23"/>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4" name="Group 56"/>
                <p:cNvGrpSpPr>
                  <a:grpSpLocks/>
                </p:cNvGrpSpPr>
                <p:nvPr/>
              </p:nvGrpSpPr>
              <p:grpSpPr bwMode="auto">
                <a:xfrm>
                  <a:off x="3352800" y="2438400"/>
                  <a:ext cx="228600" cy="304800"/>
                  <a:chOff x="2971800" y="533400"/>
                  <a:chExt cx="228600" cy="304800"/>
                </a:xfrm>
              </p:grpSpPr>
              <p:sp>
                <p:nvSpPr>
                  <p:cNvPr id="21" name="Arc 20"/>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Arc 21"/>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5" name="Group 59"/>
                <p:cNvGrpSpPr>
                  <a:grpSpLocks/>
                </p:cNvGrpSpPr>
                <p:nvPr/>
              </p:nvGrpSpPr>
              <p:grpSpPr bwMode="auto">
                <a:xfrm>
                  <a:off x="3581400" y="2438400"/>
                  <a:ext cx="228600" cy="304800"/>
                  <a:chOff x="2971800" y="533400"/>
                  <a:chExt cx="228600" cy="304800"/>
                </a:xfrm>
              </p:grpSpPr>
              <p:sp>
                <p:nvSpPr>
                  <p:cNvPr id="19" name="Arc 18"/>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Arc 19"/>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6" name="Group 59"/>
                <p:cNvGrpSpPr>
                  <a:grpSpLocks/>
                </p:cNvGrpSpPr>
                <p:nvPr/>
              </p:nvGrpSpPr>
              <p:grpSpPr bwMode="auto">
                <a:xfrm>
                  <a:off x="3810000" y="2438400"/>
                  <a:ext cx="228600" cy="304800"/>
                  <a:chOff x="2971800" y="533400"/>
                  <a:chExt cx="228600" cy="304800"/>
                </a:xfrm>
              </p:grpSpPr>
              <p:sp>
                <p:nvSpPr>
                  <p:cNvPr id="17" name="Arc 13"/>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Arc 17"/>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cxnSp>
          <p:nvCxnSpPr>
            <p:cNvPr id="6" name="Straight Arrow Connector 5"/>
            <p:cNvCxnSpPr/>
            <p:nvPr/>
          </p:nvCxnSpPr>
          <p:spPr>
            <a:xfrm flipV="1">
              <a:off x="2147207" y="5155066"/>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942419" y="4978853"/>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4022259" y="2556103"/>
            <a:ext cx="892641" cy="61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400300" y="2752725"/>
            <a:ext cx="8477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581525" y="2757488"/>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505200" y="28194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90738" y="2771775"/>
            <a:ext cx="533400" cy="369332"/>
          </a:xfrm>
          <a:prstGeom prst="rect">
            <a:avLst/>
          </a:prstGeom>
          <a:noFill/>
        </p:spPr>
        <p:txBody>
          <a:bodyPr wrap="square" rtlCol="0">
            <a:spAutoFit/>
          </a:bodyPr>
          <a:lstStyle/>
          <a:p>
            <a:r>
              <a:rPr lang="en-US" dirty="0" err="1" smtClean="0"/>
              <a:t>I</a:t>
            </a:r>
            <a:r>
              <a:rPr lang="en-US" baseline="-25000" dirty="0" err="1" smtClean="0"/>
              <a:t>in</a:t>
            </a:r>
            <a:endParaRPr lang="en-US" baseline="-25000" dirty="0"/>
          </a:p>
        </p:txBody>
      </p:sp>
      <p:sp>
        <p:nvSpPr>
          <p:cNvPr id="44" name="TextBox 43"/>
          <p:cNvSpPr txBox="1"/>
          <p:nvPr/>
        </p:nvSpPr>
        <p:spPr>
          <a:xfrm>
            <a:off x="4638676" y="2819400"/>
            <a:ext cx="633412" cy="369332"/>
          </a:xfrm>
          <a:prstGeom prst="rect">
            <a:avLst/>
          </a:prstGeom>
          <a:noFill/>
        </p:spPr>
        <p:txBody>
          <a:bodyPr wrap="square" rtlCol="0">
            <a:spAutoFit/>
          </a:bodyPr>
          <a:lstStyle/>
          <a:p>
            <a:r>
              <a:rPr lang="en-US" dirty="0" err="1" smtClean="0"/>
              <a:t>Iant</a:t>
            </a:r>
            <a:endParaRPr lang="en-US" dirty="0"/>
          </a:p>
        </p:txBody>
      </p:sp>
      <p:sp>
        <p:nvSpPr>
          <p:cNvPr id="45" name="TextBox 44"/>
          <p:cNvSpPr txBox="1"/>
          <p:nvPr/>
        </p:nvSpPr>
        <p:spPr>
          <a:xfrm>
            <a:off x="2867026" y="2976563"/>
            <a:ext cx="533400" cy="369332"/>
          </a:xfrm>
          <a:prstGeom prst="rect">
            <a:avLst/>
          </a:prstGeom>
          <a:noFill/>
        </p:spPr>
        <p:txBody>
          <a:bodyPr wrap="square" rtlCol="0">
            <a:spAutoFit/>
          </a:bodyPr>
          <a:lstStyle/>
          <a:p>
            <a:r>
              <a:rPr lang="en-US" dirty="0" err="1" smtClean="0"/>
              <a:t>Ic</a:t>
            </a:r>
            <a:endParaRPr lang="en-US"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71625" y="5353050"/>
            <a:ext cx="1533525" cy="671994"/>
          </a:xfrm>
          <a:prstGeom prst="rect">
            <a:avLst/>
          </a:prstGeom>
          <a:noFill/>
        </p:spPr>
      </p:pic>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81499" y="5362575"/>
            <a:ext cx="1647825" cy="71405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 for “real” components</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the components of the matching network are </a:t>
            </a:r>
            <a:r>
              <a:rPr lang="en-US" dirty="0" smtClean="0"/>
              <a:t>good, </a:t>
            </a:r>
            <a:r>
              <a:rPr lang="en-US" dirty="0" smtClean="0"/>
              <a:t>i.e. High-Q, we can </a:t>
            </a:r>
            <a:r>
              <a:rPr lang="en-US" dirty="0" smtClean="0"/>
              <a:t>usually </a:t>
            </a:r>
            <a:r>
              <a:rPr lang="en-US" dirty="0" smtClean="0"/>
              <a:t>safely </a:t>
            </a:r>
            <a:r>
              <a:rPr lang="en-US" dirty="0" smtClean="0"/>
              <a:t>assume that adding the resistive parts will not change things very much</a:t>
            </a:r>
          </a:p>
          <a:p>
            <a:pPr lvl="1"/>
            <a:r>
              <a:rPr lang="en-US" dirty="0" smtClean="0"/>
              <a:t>But if series resistive component is more than about 10% of antenna resistance, add series resistive component and re-solve</a:t>
            </a:r>
          </a:p>
          <a:p>
            <a:pPr lvl="1"/>
            <a:r>
              <a:rPr lang="en-US" sz="2000" dirty="0" smtClean="0"/>
              <a:t>Use ideal currents for calculations</a:t>
            </a:r>
          </a:p>
          <a:p>
            <a:pPr lvl="1"/>
            <a:r>
              <a:rPr lang="en-US" sz="2000" dirty="0" err="1" smtClean="0"/>
              <a:t>jXc</a:t>
            </a:r>
            <a:r>
              <a:rPr lang="en-US" sz="2000" dirty="0" smtClean="0"/>
              <a:t> -&gt; </a:t>
            </a:r>
            <a:r>
              <a:rPr lang="en-US" sz="2000" dirty="0" err="1" smtClean="0"/>
              <a:t>Xc</a:t>
            </a:r>
            <a:r>
              <a:rPr lang="en-US" sz="2000" dirty="0" smtClean="0"/>
              <a:t>/Qc + </a:t>
            </a:r>
            <a:r>
              <a:rPr lang="en-US" sz="2000" dirty="0" err="1" smtClean="0"/>
              <a:t>jXc</a:t>
            </a:r>
            <a:r>
              <a:rPr lang="en-US" sz="2000" dirty="0" smtClean="0"/>
              <a:t>;   </a:t>
            </a:r>
            <a:r>
              <a:rPr lang="en-US" sz="2000" dirty="0" err="1" smtClean="0"/>
              <a:t>jXl</a:t>
            </a:r>
            <a:r>
              <a:rPr lang="en-US" sz="2000" dirty="0" smtClean="0"/>
              <a:t> -&gt; Xl/</a:t>
            </a:r>
            <a:r>
              <a:rPr lang="en-US" sz="2000" dirty="0" err="1" smtClean="0"/>
              <a:t>Ql+jX</a:t>
            </a:r>
            <a:r>
              <a:rPr lang="en-US" dirty="0" err="1" smtClean="0"/>
              <a:t>l</a:t>
            </a:r>
            <a:endParaRPr lang="en-US" dirty="0" smtClean="0"/>
          </a:p>
          <a:p>
            <a:pPr lvl="1"/>
            <a:r>
              <a:rPr lang="en-US" dirty="0" smtClean="0"/>
              <a:t>Most losses in inductor</a:t>
            </a:r>
          </a:p>
          <a:p>
            <a:pPr lvl="1"/>
            <a:r>
              <a:rPr lang="en-US" dirty="0" smtClean="0"/>
              <a:t>Voltage on capacitor can be a problem</a:t>
            </a:r>
          </a:p>
          <a:p>
            <a:r>
              <a:rPr lang="en-US" dirty="0" smtClean="0"/>
              <a:t>Current </a:t>
            </a:r>
            <a:r>
              <a:rPr lang="en-US" dirty="0" err="1" smtClean="0"/>
              <a:t>Iin</a:t>
            </a:r>
            <a:r>
              <a:rPr lang="en-US" dirty="0" smtClean="0"/>
              <a:t> splits between capacitor and antenna:</a:t>
            </a:r>
          </a:p>
          <a:p>
            <a:endParaRPr lang="en-US" dirty="0" smtClean="0"/>
          </a:p>
          <a:p>
            <a:endParaRPr lang="en-US" dirty="0" smtClean="0"/>
          </a:p>
          <a:p>
            <a:r>
              <a:rPr lang="en-US" dirty="0" smtClean="0"/>
              <a:t>So we have:</a:t>
            </a:r>
          </a:p>
          <a:p>
            <a:pPr lvl="1"/>
            <a:endParaRPr lang="en-US" dirty="0" smtClean="0"/>
          </a:p>
          <a:p>
            <a:pPr lvl="1"/>
            <a:endParaRPr lang="en-US" dirty="0" smtClean="0"/>
          </a:p>
          <a:p>
            <a:pPr lvl="1"/>
            <a:endParaRPr lang="en-US" dirty="0" smtClean="0"/>
          </a:p>
          <a:p>
            <a:pPr lvl="1"/>
            <a:endParaRPr lang="en-US" dirty="0" smtClean="0"/>
          </a:p>
          <a:p>
            <a:pPr lvl="1">
              <a:buNone/>
            </a:pPr>
            <a:endParaRPr lang="en-US"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66850" y="6084206"/>
            <a:ext cx="1809749" cy="430893"/>
          </a:xfrm>
          <a:prstGeom prst="rect">
            <a:avLst/>
          </a:prstGeom>
          <a:noFill/>
        </p:spPr>
      </p:pic>
      <p:sp>
        <p:nvSpPr>
          <p:cNvPr id="20483"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6"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0" name="Rectangle 10"/>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1"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38650" y="5790334"/>
            <a:ext cx="2867025" cy="781916"/>
          </a:xfrm>
          <a:prstGeom prst="rect">
            <a:avLst/>
          </a:prstGeom>
          <a:noFill/>
        </p:spPr>
      </p:pic>
      <p:sp>
        <p:nvSpPr>
          <p:cNvPr id="2049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3"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62100" y="4914900"/>
            <a:ext cx="2275498" cy="733425"/>
          </a:xfrm>
          <a:prstGeom prst="rect">
            <a:avLst/>
          </a:prstGeom>
          <a:noFill/>
        </p:spPr>
      </p:pic>
      <p:sp>
        <p:nvSpPr>
          <p:cNvPr id="20495" name="Rectangle 15"/>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6" name="Picture 1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652591" y="4943475"/>
            <a:ext cx="2115532" cy="6762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configuration</a:t>
            </a:r>
            <a:endParaRPr lang="en-US" dirty="0"/>
          </a:p>
        </p:txBody>
      </p:sp>
      <p:sp>
        <p:nvSpPr>
          <p:cNvPr id="3" name="Content Placeholder 2"/>
          <p:cNvSpPr>
            <a:spLocks noGrp="1"/>
          </p:cNvSpPr>
          <p:nvPr>
            <p:ph idx="1"/>
          </p:nvPr>
        </p:nvSpPr>
        <p:spPr>
          <a:xfrm>
            <a:off x="304801" y="1600200"/>
            <a:ext cx="8629650" cy="4525963"/>
          </a:xfrm>
        </p:spPr>
        <p:txBody>
          <a:bodyPr>
            <a:normAutofit fontScale="92500" lnSpcReduction="10000"/>
          </a:bodyPr>
          <a:lstStyle/>
          <a:p>
            <a:r>
              <a:rPr lang="en-US" dirty="0" smtClean="0"/>
              <a:t>Similarly for circuit B:</a:t>
            </a:r>
          </a:p>
          <a:p>
            <a:endParaRPr lang="en-US" dirty="0" smtClean="0"/>
          </a:p>
          <a:p>
            <a:endParaRPr lang="en-US" dirty="0" smtClean="0"/>
          </a:p>
          <a:p>
            <a:endParaRPr lang="en-US" dirty="0" smtClean="0"/>
          </a:p>
          <a:p>
            <a:r>
              <a:rPr lang="en-US" dirty="0" smtClean="0"/>
              <a:t>Again we want </a:t>
            </a:r>
            <a:r>
              <a:rPr lang="en-US" dirty="0" err="1" smtClean="0"/>
              <a:t>Zin</a:t>
            </a:r>
            <a:r>
              <a:rPr lang="en-US" dirty="0" smtClean="0"/>
              <a:t>=50+j0, </a:t>
            </a:r>
            <a:r>
              <a:rPr lang="en-US" dirty="0" smtClean="0"/>
              <a:t>so solve for Re(</a:t>
            </a:r>
            <a:r>
              <a:rPr lang="en-US" dirty="0" err="1" smtClean="0"/>
              <a:t>Zin</a:t>
            </a:r>
            <a:r>
              <a:rPr lang="en-US" dirty="0" smtClean="0"/>
              <a:t>)=50 and </a:t>
            </a:r>
            <a:r>
              <a:rPr lang="en-US" dirty="0" err="1" smtClean="0"/>
              <a:t>Im</a:t>
            </a:r>
            <a:r>
              <a:rPr lang="en-US" dirty="0" smtClean="0"/>
              <a:t>(</a:t>
            </a:r>
            <a:r>
              <a:rPr lang="en-US" dirty="0" err="1" smtClean="0"/>
              <a:t>Zin</a:t>
            </a:r>
            <a:r>
              <a:rPr lang="en-US" dirty="0" smtClean="0"/>
              <a:t>)=0</a:t>
            </a:r>
          </a:p>
          <a:p>
            <a:r>
              <a:rPr lang="en-US" dirty="0" smtClean="0"/>
              <a:t>Result:</a:t>
            </a:r>
          </a:p>
          <a:p>
            <a:endParaRPr lang="en-US" dirty="0" smtClean="0"/>
          </a:p>
          <a:p>
            <a:endParaRPr lang="en-US" dirty="0" smtClean="0"/>
          </a:p>
          <a:p>
            <a:endParaRPr lang="en-US" dirty="0" smtClean="0"/>
          </a:p>
          <a:p>
            <a:endParaRPr lang="en-US" dirty="0" smtClean="0"/>
          </a:p>
          <a:p>
            <a:endParaRPr lang="en-US" dirty="0" smtClean="0"/>
          </a:p>
          <a:p>
            <a:r>
              <a:rPr lang="en-US" dirty="0" smtClean="0"/>
              <a:t>Note: This can only be used when resistive component of load is ≤ 50</a:t>
            </a:r>
            <a:r>
              <a:rPr lang="el-GR" dirty="0" smtClean="0"/>
              <a:t>Ω</a:t>
            </a:r>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endParaRPr lang="en-US" dirty="0"/>
          </a:p>
        </p:txBody>
      </p:sp>
      <p:grpSp>
        <p:nvGrpSpPr>
          <p:cNvPr id="4" name="Group 3"/>
          <p:cNvGrpSpPr/>
          <p:nvPr/>
        </p:nvGrpSpPr>
        <p:grpSpPr>
          <a:xfrm>
            <a:off x="4991100" y="1600200"/>
            <a:ext cx="1039813" cy="767662"/>
            <a:chOff x="5752420" y="4928507"/>
            <a:chExt cx="635000" cy="544504"/>
          </a:xfrm>
        </p:grpSpPr>
        <p:grpSp>
          <p:nvGrpSpPr>
            <p:cNvPr id="5" name="Group 31"/>
            <p:cNvGrpSpPr/>
            <p:nvPr/>
          </p:nvGrpSpPr>
          <p:grpSpPr>
            <a:xfrm>
              <a:off x="5809565" y="4961845"/>
              <a:ext cx="577855" cy="511166"/>
              <a:chOff x="6462708" y="3176588"/>
              <a:chExt cx="577855" cy="511166"/>
            </a:xfrm>
          </p:grpSpPr>
          <p:grpSp>
            <p:nvGrpSpPr>
              <p:cNvPr id="8" name="Group 125"/>
              <p:cNvGrpSpPr>
                <a:grpSpLocks/>
              </p:cNvGrpSpPr>
              <p:nvPr/>
            </p:nvGrpSpPr>
            <p:grpSpPr bwMode="auto">
              <a:xfrm rot="5400000">
                <a:off x="6422224" y="3298020"/>
                <a:ext cx="271465" cy="190497"/>
                <a:chOff x="3962400" y="1219994"/>
                <a:chExt cx="533400" cy="304800"/>
              </a:xfrm>
            </p:grpSpPr>
            <p:cxnSp>
              <p:nvCxnSpPr>
                <p:cNvPr id="29" name="Straight Connector 4"/>
                <p:cNvCxnSpPr/>
                <p:nvPr/>
              </p:nvCxnSpPr>
              <p:spPr>
                <a:xfrm>
                  <a:off x="39624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5"/>
                <p:cNvCxnSpPr/>
                <p:nvPr/>
              </p:nvCxnSpPr>
              <p:spPr>
                <a:xfrm rot="5400000" flipH="1" flipV="1">
                  <a:off x="40386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6"/>
                <p:cNvCxnSpPr/>
                <p:nvPr/>
              </p:nvCxnSpPr>
              <p:spPr>
                <a:xfrm rot="5400000" flipH="1" flipV="1">
                  <a:off x="41148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7"/>
                <p:cNvCxnSpPr/>
                <p:nvPr/>
              </p:nvCxnSpPr>
              <p:spPr>
                <a:xfrm>
                  <a:off x="42672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208"/>
              <p:cNvGrpSpPr>
                <a:grpSpLocks/>
              </p:cNvGrpSpPr>
              <p:nvPr/>
            </p:nvGrpSpPr>
            <p:grpSpPr bwMode="auto">
              <a:xfrm>
                <a:off x="6477001" y="3519480"/>
                <a:ext cx="166687" cy="168274"/>
                <a:chOff x="304800" y="1600994"/>
                <a:chExt cx="457200" cy="229394"/>
              </a:xfrm>
            </p:grpSpPr>
            <p:cxnSp>
              <p:nvCxnSpPr>
                <p:cNvPr id="25" name="Straight Connector 9"/>
                <p:cNvCxnSpPr/>
                <p:nvPr/>
              </p:nvCxnSpPr>
              <p:spPr>
                <a:xfrm>
                  <a:off x="304800" y="1676931"/>
                  <a:ext cx="4572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10"/>
                <p:cNvCxnSpPr/>
                <p:nvPr/>
              </p:nvCxnSpPr>
              <p:spPr>
                <a:xfrm>
                  <a:off x="457200" y="1828806"/>
                  <a:ext cx="153988"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95432" y="1637375"/>
                  <a:ext cx="75937"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1000" y="1752869"/>
                  <a:ext cx="3048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5"/>
              <p:cNvGrpSpPr>
                <a:grpSpLocks/>
              </p:cNvGrpSpPr>
              <p:nvPr/>
            </p:nvGrpSpPr>
            <p:grpSpPr bwMode="auto">
              <a:xfrm>
                <a:off x="6553201" y="3176588"/>
                <a:ext cx="487362" cy="152400"/>
                <a:chOff x="2971800" y="2438400"/>
                <a:chExt cx="1219200" cy="304800"/>
              </a:xfrm>
            </p:grpSpPr>
            <p:cxnSp>
              <p:nvCxnSpPr>
                <p:cNvPr id="11" name="Straight Connector 10"/>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55"/>
                <p:cNvGrpSpPr>
                  <a:grpSpLocks/>
                </p:cNvGrpSpPr>
                <p:nvPr/>
              </p:nvGrpSpPr>
              <p:grpSpPr bwMode="auto">
                <a:xfrm>
                  <a:off x="3124200" y="2438400"/>
                  <a:ext cx="228600" cy="304800"/>
                  <a:chOff x="2971800" y="533400"/>
                  <a:chExt cx="228600" cy="304800"/>
                </a:xfrm>
              </p:grpSpPr>
              <p:sp>
                <p:nvSpPr>
                  <p:cNvPr id="23" name="Arc 22"/>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 name="Arc 23"/>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4" name="Group 56"/>
                <p:cNvGrpSpPr>
                  <a:grpSpLocks/>
                </p:cNvGrpSpPr>
                <p:nvPr/>
              </p:nvGrpSpPr>
              <p:grpSpPr bwMode="auto">
                <a:xfrm>
                  <a:off x="3352800" y="2438400"/>
                  <a:ext cx="228600" cy="304800"/>
                  <a:chOff x="2971800" y="533400"/>
                  <a:chExt cx="228600" cy="304800"/>
                </a:xfrm>
              </p:grpSpPr>
              <p:sp>
                <p:nvSpPr>
                  <p:cNvPr id="21" name="Arc 20"/>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Arc 21"/>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5" name="Group 59"/>
                <p:cNvGrpSpPr>
                  <a:grpSpLocks/>
                </p:cNvGrpSpPr>
                <p:nvPr/>
              </p:nvGrpSpPr>
              <p:grpSpPr bwMode="auto">
                <a:xfrm>
                  <a:off x="3581400" y="2438400"/>
                  <a:ext cx="228600" cy="304800"/>
                  <a:chOff x="2971800" y="533400"/>
                  <a:chExt cx="228600" cy="304800"/>
                </a:xfrm>
              </p:grpSpPr>
              <p:sp>
                <p:nvSpPr>
                  <p:cNvPr id="19" name="Arc 18"/>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Arc 19"/>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6" name="Group 59"/>
                <p:cNvGrpSpPr>
                  <a:grpSpLocks/>
                </p:cNvGrpSpPr>
                <p:nvPr/>
              </p:nvGrpSpPr>
              <p:grpSpPr bwMode="auto">
                <a:xfrm>
                  <a:off x="3810000" y="2438400"/>
                  <a:ext cx="228600" cy="304800"/>
                  <a:chOff x="2971800" y="533400"/>
                  <a:chExt cx="228600" cy="304800"/>
                </a:xfrm>
              </p:grpSpPr>
              <p:sp>
                <p:nvSpPr>
                  <p:cNvPr id="17" name="Arc 16"/>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Arc 17"/>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cxnSp>
          <p:nvCxnSpPr>
            <p:cNvPr id="6" name="Straight Arrow Connector 5"/>
            <p:cNvCxnSpPr/>
            <p:nvPr/>
          </p:nvCxnSpPr>
          <p:spPr>
            <a:xfrm flipV="1">
              <a:off x="5752420" y="5095195"/>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042932" y="4928507"/>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a:xfrm flipH="1">
            <a:off x="4714875" y="1771650"/>
            <a:ext cx="504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038850" y="1762125"/>
            <a:ext cx="542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362450" y="1952625"/>
            <a:ext cx="519694" cy="369332"/>
          </a:xfrm>
          <a:prstGeom prst="rect">
            <a:avLst/>
          </a:prstGeom>
          <a:noFill/>
        </p:spPr>
        <p:txBody>
          <a:bodyPr wrap="none" rtlCol="0">
            <a:spAutoFit/>
          </a:bodyPr>
          <a:lstStyle/>
          <a:p>
            <a:r>
              <a:rPr lang="en-US" dirty="0" err="1" smtClean="0"/>
              <a:t>Zin</a:t>
            </a:r>
            <a:r>
              <a:rPr lang="en-US" dirty="0" smtClean="0"/>
              <a:t> </a:t>
            </a:r>
            <a:endParaRPr lang="en-US" dirty="0"/>
          </a:p>
        </p:txBody>
      </p:sp>
      <p:sp>
        <p:nvSpPr>
          <p:cNvPr id="67" name="TextBox 66"/>
          <p:cNvSpPr txBox="1"/>
          <p:nvPr/>
        </p:nvSpPr>
        <p:spPr>
          <a:xfrm>
            <a:off x="6038850" y="1871663"/>
            <a:ext cx="1647825" cy="338554"/>
          </a:xfrm>
          <a:prstGeom prst="rect">
            <a:avLst/>
          </a:prstGeom>
          <a:noFill/>
        </p:spPr>
        <p:txBody>
          <a:bodyPr wrap="square" rtlCol="0">
            <a:spAutoFit/>
          </a:bodyPr>
          <a:lstStyle/>
          <a:p>
            <a:r>
              <a:rPr lang="en-US" sz="1600" dirty="0" err="1" smtClean="0"/>
              <a:t>Zant</a:t>
            </a:r>
            <a:r>
              <a:rPr lang="en-US" sz="1600" dirty="0" smtClean="0"/>
              <a:t>=Ra+ j </a:t>
            </a:r>
            <a:r>
              <a:rPr lang="en-US" sz="1600" dirty="0" err="1" smtClean="0"/>
              <a:t>Xa</a:t>
            </a:r>
            <a:endParaRPr lang="en-US" sz="1600" dirty="0"/>
          </a:p>
        </p:txBody>
      </p:sp>
      <p:graphicFrame>
        <p:nvGraphicFramePr>
          <p:cNvPr id="68" name="Object 67"/>
          <p:cNvGraphicFramePr>
            <a:graphicFrameLocks noChangeAspect="1"/>
          </p:cNvGraphicFramePr>
          <p:nvPr/>
        </p:nvGraphicFramePr>
        <p:xfrm>
          <a:off x="1028699" y="1962149"/>
          <a:ext cx="2691249" cy="800101"/>
        </p:xfrm>
        <a:graphic>
          <a:graphicData uri="http://schemas.openxmlformats.org/presentationml/2006/ole">
            <p:oleObj spid="_x0000_s21506" name="Equation" r:id="rId3" imgW="1409400" imgH="419040" progId="Equation.3">
              <p:embed/>
            </p:oleObj>
          </a:graphicData>
        </a:graphic>
      </p:graphicFrame>
      <p:sp>
        <p:nvSpPr>
          <p:cNvPr id="2150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3"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66950" y="4381500"/>
            <a:ext cx="3629025" cy="784654"/>
          </a:xfrm>
          <a:prstGeom prst="rect">
            <a:avLst/>
          </a:prstGeom>
          <a:noFill/>
        </p:spPr>
      </p:pic>
      <p:sp>
        <p:nvSpPr>
          <p:cNvPr id="2151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5"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76475" y="3781425"/>
            <a:ext cx="3829844" cy="476250"/>
          </a:xfrm>
          <a:prstGeom prst="rect">
            <a:avLst/>
          </a:prstGeom>
          <a:noFill/>
        </p:spPr>
      </p:pic>
      <p:sp>
        <p:nvSpPr>
          <p:cNvPr id="21517" name="Rectangle 13"/>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84163"/>
            <a:ext cx="8229600" cy="1143000"/>
          </a:xfrm>
        </p:spPr>
        <p:txBody>
          <a:bodyPr/>
          <a:lstStyle/>
          <a:p>
            <a:r>
              <a:rPr lang="en-US" dirty="0" smtClean="0"/>
              <a:t>Calculating currents and voltages</a:t>
            </a:r>
            <a:endParaRPr lang="en-US" dirty="0"/>
          </a:p>
        </p:txBody>
      </p:sp>
      <p:sp>
        <p:nvSpPr>
          <p:cNvPr id="19" name="Content Placeholder 2"/>
          <p:cNvSpPr txBox="1">
            <a:spLocks/>
          </p:cNvSpPr>
          <p:nvPr/>
        </p:nvSpPr>
        <p:spPr>
          <a:xfrm>
            <a:off x="561975" y="1285875"/>
            <a:ext cx="8229600" cy="4525963"/>
          </a:xfrm>
          <a:prstGeom prst="rect">
            <a:avLst/>
          </a:prstGeom>
        </p:spPr>
        <p:txBody>
          <a:bodyPr vert="horz" lIns="91440" tIns="45720" rIns="91440" bIns="45720" rtlCol="0">
            <a:normAutofit/>
          </a:bodyPr>
          <a:lstStyle/>
          <a:p>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Iin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splits between capacitor and inductor + antenna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Adding </a:t>
            </a:r>
            <a:r>
              <a:rPr lang="en-US" sz="2400" dirty="0" err="1" smtClean="0"/>
              <a:t>lossy</a:t>
            </a:r>
            <a:r>
              <a:rPr lang="en-US" sz="2400" dirty="0" smtClean="0"/>
              <a:t> parts we get: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0" name="Straight Arrow Connector 19"/>
          <p:cNvCxnSpPr/>
          <p:nvPr/>
        </p:nvCxnSpPr>
        <p:spPr>
          <a:xfrm flipV="1">
            <a:off x="5591175" y="1612577"/>
            <a:ext cx="508096" cy="161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029325" y="1961009"/>
            <a:ext cx="0" cy="5345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743825" y="1828800"/>
            <a:ext cx="77908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19700" y="1457325"/>
            <a:ext cx="439537" cy="369332"/>
          </a:xfrm>
          <a:prstGeom prst="rect">
            <a:avLst/>
          </a:prstGeom>
          <a:noFill/>
        </p:spPr>
        <p:txBody>
          <a:bodyPr wrap="square" rtlCol="0">
            <a:spAutoFit/>
          </a:bodyPr>
          <a:lstStyle/>
          <a:p>
            <a:r>
              <a:rPr lang="en-US" dirty="0" err="1" smtClean="0"/>
              <a:t>Iin</a:t>
            </a:r>
            <a:endParaRPr lang="en-US" dirty="0"/>
          </a:p>
        </p:txBody>
      </p:sp>
      <p:sp>
        <p:nvSpPr>
          <p:cNvPr id="24" name="TextBox 23"/>
          <p:cNvSpPr txBox="1"/>
          <p:nvPr/>
        </p:nvSpPr>
        <p:spPr>
          <a:xfrm>
            <a:off x="5514975" y="2171700"/>
            <a:ext cx="375286" cy="369332"/>
          </a:xfrm>
          <a:prstGeom prst="rect">
            <a:avLst/>
          </a:prstGeom>
          <a:noFill/>
        </p:spPr>
        <p:txBody>
          <a:bodyPr wrap="square" rtlCol="0">
            <a:spAutoFit/>
          </a:bodyPr>
          <a:lstStyle/>
          <a:p>
            <a:r>
              <a:rPr lang="en-US" dirty="0" err="1" smtClean="0"/>
              <a:t>Ic</a:t>
            </a:r>
            <a:endParaRPr lang="en-US" dirty="0"/>
          </a:p>
        </p:txBody>
      </p:sp>
      <p:sp>
        <p:nvSpPr>
          <p:cNvPr id="25" name="TextBox 24"/>
          <p:cNvSpPr txBox="1"/>
          <p:nvPr/>
        </p:nvSpPr>
        <p:spPr>
          <a:xfrm>
            <a:off x="7981950" y="1950763"/>
            <a:ext cx="602316" cy="369332"/>
          </a:xfrm>
          <a:prstGeom prst="rect">
            <a:avLst/>
          </a:prstGeom>
          <a:noFill/>
        </p:spPr>
        <p:txBody>
          <a:bodyPr wrap="square" rtlCol="0">
            <a:spAutoFit/>
          </a:bodyPr>
          <a:lstStyle/>
          <a:p>
            <a:r>
              <a:rPr lang="en-US" dirty="0" smtClean="0"/>
              <a:t>Il=</a:t>
            </a:r>
            <a:r>
              <a:rPr lang="en-US" dirty="0" err="1" smtClean="0"/>
              <a:t>Ia</a:t>
            </a:r>
            <a:endParaRPr lang="en-US" dirty="0"/>
          </a:p>
        </p:txBody>
      </p:sp>
      <p:grpSp>
        <p:nvGrpSpPr>
          <p:cNvPr id="26" name="Content Placeholder 25"/>
          <p:cNvGrpSpPr>
            <a:grpSpLocks noGrp="1"/>
          </p:cNvGrpSpPr>
          <p:nvPr>
            <p:ph idx="1"/>
          </p:nvPr>
        </p:nvGrpSpPr>
        <p:grpSpPr>
          <a:xfrm>
            <a:off x="5972175" y="1390650"/>
            <a:ext cx="2228850" cy="1352550"/>
            <a:chOff x="5752420" y="4928507"/>
            <a:chExt cx="635000" cy="544504"/>
          </a:xfrm>
        </p:grpSpPr>
        <p:grpSp>
          <p:nvGrpSpPr>
            <p:cNvPr id="27" name="Group 31"/>
            <p:cNvGrpSpPr/>
            <p:nvPr/>
          </p:nvGrpSpPr>
          <p:grpSpPr>
            <a:xfrm>
              <a:off x="5809565" y="4961845"/>
              <a:ext cx="577855" cy="511166"/>
              <a:chOff x="6462708" y="3176588"/>
              <a:chExt cx="577855" cy="511166"/>
            </a:xfrm>
          </p:grpSpPr>
          <p:grpSp>
            <p:nvGrpSpPr>
              <p:cNvPr id="30" name="Group 125"/>
              <p:cNvGrpSpPr>
                <a:grpSpLocks/>
              </p:cNvGrpSpPr>
              <p:nvPr/>
            </p:nvGrpSpPr>
            <p:grpSpPr bwMode="auto">
              <a:xfrm rot="5400000">
                <a:off x="6422224" y="3298020"/>
                <a:ext cx="271465" cy="190497"/>
                <a:chOff x="3962400" y="1219994"/>
                <a:chExt cx="533400" cy="304800"/>
              </a:xfrm>
            </p:grpSpPr>
            <p:cxnSp>
              <p:nvCxnSpPr>
                <p:cNvPr id="51" name="Straight Connector 4"/>
                <p:cNvCxnSpPr/>
                <p:nvPr/>
              </p:nvCxnSpPr>
              <p:spPr>
                <a:xfrm>
                  <a:off x="39624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
                <p:cNvCxnSpPr/>
                <p:nvPr/>
              </p:nvCxnSpPr>
              <p:spPr>
                <a:xfrm rot="5400000" flipH="1" flipV="1">
                  <a:off x="40386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6"/>
                <p:cNvCxnSpPr/>
                <p:nvPr/>
              </p:nvCxnSpPr>
              <p:spPr>
                <a:xfrm rot="5400000" flipH="1" flipV="1">
                  <a:off x="4114801" y="1370806"/>
                  <a:ext cx="304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7"/>
                <p:cNvCxnSpPr/>
                <p:nvPr/>
              </p:nvCxnSpPr>
              <p:spPr>
                <a:xfrm>
                  <a:off x="4267200" y="1370807"/>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208"/>
              <p:cNvGrpSpPr>
                <a:grpSpLocks/>
              </p:cNvGrpSpPr>
              <p:nvPr/>
            </p:nvGrpSpPr>
            <p:grpSpPr bwMode="auto">
              <a:xfrm>
                <a:off x="6477001" y="3519480"/>
                <a:ext cx="166687" cy="168274"/>
                <a:chOff x="304800" y="1600994"/>
                <a:chExt cx="457200" cy="229394"/>
              </a:xfrm>
            </p:grpSpPr>
            <p:cxnSp>
              <p:nvCxnSpPr>
                <p:cNvPr id="47" name="Straight Connector 9"/>
                <p:cNvCxnSpPr/>
                <p:nvPr/>
              </p:nvCxnSpPr>
              <p:spPr>
                <a:xfrm>
                  <a:off x="304800" y="1676931"/>
                  <a:ext cx="4572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10"/>
                <p:cNvCxnSpPr/>
                <p:nvPr/>
              </p:nvCxnSpPr>
              <p:spPr>
                <a:xfrm>
                  <a:off x="457200" y="1828806"/>
                  <a:ext cx="153988"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495432" y="1637375"/>
                  <a:ext cx="75937"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81000" y="1752869"/>
                  <a:ext cx="304800" cy="15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95"/>
              <p:cNvGrpSpPr>
                <a:grpSpLocks/>
              </p:cNvGrpSpPr>
              <p:nvPr/>
            </p:nvGrpSpPr>
            <p:grpSpPr bwMode="auto">
              <a:xfrm>
                <a:off x="6553201" y="3176588"/>
                <a:ext cx="487362" cy="152400"/>
                <a:chOff x="2971800" y="2438400"/>
                <a:chExt cx="1219200" cy="304800"/>
              </a:xfrm>
            </p:grpSpPr>
            <p:cxnSp>
              <p:nvCxnSpPr>
                <p:cNvPr id="33" name="Straight Connector 32"/>
                <p:cNvCxnSpPr/>
                <p:nvPr/>
              </p:nvCxnSpPr>
              <p:spPr>
                <a:xfrm>
                  <a:off x="2971800"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040089" y="2590800"/>
                  <a:ext cx="15091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Group 55"/>
                <p:cNvGrpSpPr>
                  <a:grpSpLocks/>
                </p:cNvGrpSpPr>
                <p:nvPr/>
              </p:nvGrpSpPr>
              <p:grpSpPr bwMode="auto">
                <a:xfrm>
                  <a:off x="3124200" y="2438400"/>
                  <a:ext cx="228600" cy="304800"/>
                  <a:chOff x="2971800" y="533400"/>
                  <a:chExt cx="228600" cy="304800"/>
                </a:xfrm>
              </p:grpSpPr>
              <p:sp>
                <p:nvSpPr>
                  <p:cNvPr id="45" name="Arc 44"/>
                  <p:cNvSpPr/>
                  <p:nvPr/>
                </p:nvSpPr>
                <p:spPr>
                  <a:xfrm>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Arc 45"/>
                  <p:cNvSpPr/>
                  <p:nvPr/>
                </p:nvSpPr>
                <p:spPr>
                  <a:xfrm flipH="1">
                    <a:off x="297031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6" name="Group 56"/>
                <p:cNvGrpSpPr>
                  <a:grpSpLocks/>
                </p:cNvGrpSpPr>
                <p:nvPr/>
              </p:nvGrpSpPr>
              <p:grpSpPr bwMode="auto">
                <a:xfrm>
                  <a:off x="3352800" y="2438400"/>
                  <a:ext cx="228600" cy="304800"/>
                  <a:chOff x="2971800" y="533400"/>
                  <a:chExt cx="228600" cy="304800"/>
                </a:xfrm>
              </p:grpSpPr>
              <p:sp>
                <p:nvSpPr>
                  <p:cNvPr id="43" name="Arc 42"/>
                  <p:cNvSpPr/>
                  <p:nvPr/>
                </p:nvSpPr>
                <p:spPr>
                  <a:xfrm>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4" name="Arc 43"/>
                  <p:cNvSpPr/>
                  <p:nvPr/>
                </p:nvSpPr>
                <p:spPr>
                  <a:xfrm flipH="1">
                    <a:off x="2972048" y="533400"/>
                    <a:ext cx="23430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7" name="Group 59"/>
                <p:cNvGrpSpPr>
                  <a:grpSpLocks/>
                </p:cNvGrpSpPr>
                <p:nvPr/>
              </p:nvGrpSpPr>
              <p:grpSpPr bwMode="auto">
                <a:xfrm>
                  <a:off x="3581400" y="2438400"/>
                  <a:ext cx="228600" cy="304800"/>
                  <a:chOff x="2971800" y="533400"/>
                  <a:chExt cx="228600" cy="304800"/>
                </a:xfrm>
              </p:grpSpPr>
              <p:sp>
                <p:nvSpPr>
                  <p:cNvPr id="41" name="Arc 40"/>
                  <p:cNvSpPr/>
                  <p:nvPr/>
                </p:nvSpPr>
                <p:spPr>
                  <a:xfrm>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2" name="Arc 41"/>
                  <p:cNvSpPr/>
                  <p:nvPr/>
                </p:nvSpPr>
                <p:spPr>
                  <a:xfrm flipH="1">
                    <a:off x="2973786" y="533400"/>
                    <a:ext cx="226366"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8" name="Group 59"/>
                <p:cNvGrpSpPr>
                  <a:grpSpLocks/>
                </p:cNvGrpSpPr>
                <p:nvPr/>
              </p:nvGrpSpPr>
              <p:grpSpPr bwMode="auto">
                <a:xfrm>
                  <a:off x="3810000" y="2438400"/>
                  <a:ext cx="228600" cy="304800"/>
                  <a:chOff x="2971800" y="533400"/>
                  <a:chExt cx="228600" cy="304800"/>
                </a:xfrm>
              </p:grpSpPr>
              <p:sp>
                <p:nvSpPr>
                  <p:cNvPr id="39" name="Arc 38"/>
                  <p:cNvSpPr/>
                  <p:nvPr/>
                </p:nvSpPr>
                <p:spPr>
                  <a:xfrm>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0" name="Arc 39"/>
                  <p:cNvSpPr/>
                  <p:nvPr/>
                </p:nvSpPr>
                <p:spPr>
                  <a:xfrm flipH="1">
                    <a:off x="2971552" y="533400"/>
                    <a:ext cx="230339" cy="3048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cxnSp>
          <p:nvCxnSpPr>
            <p:cNvPr id="28" name="Straight Arrow Connector 27"/>
            <p:cNvCxnSpPr/>
            <p:nvPr/>
          </p:nvCxnSpPr>
          <p:spPr>
            <a:xfrm flipV="1">
              <a:off x="5752420" y="5095195"/>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042932" y="4928507"/>
              <a:ext cx="276225" cy="1952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04925" y="3143250"/>
            <a:ext cx="2277208" cy="704850"/>
          </a:xfrm>
          <a:prstGeom prst="rect">
            <a:avLst/>
          </a:prstGeom>
          <a:noFill/>
        </p:spPr>
      </p:pic>
      <p:sp>
        <p:nvSpPr>
          <p:cNvPr id="225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19625" y="3171825"/>
            <a:ext cx="2952505" cy="733425"/>
          </a:xfrm>
          <a:prstGeom prst="rect">
            <a:avLst/>
          </a:prstGeom>
          <a:noFill/>
        </p:spPr>
      </p:pic>
      <p:sp>
        <p:nvSpPr>
          <p:cNvPr id="22533" name="Rectangle 5"/>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4"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443990" y="4581525"/>
            <a:ext cx="1680210" cy="400050"/>
          </a:xfrm>
          <a:prstGeom prst="rect">
            <a:avLst/>
          </a:prstGeom>
          <a:noFill/>
        </p:spPr>
      </p:pic>
      <p:sp>
        <p:nvSpPr>
          <p:cNvPr id="22536" name="Rectangle 8"/>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7"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105275" y="4410074"/>
            <a:ext cx="1859572" cy="77152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11485</TotalTime>
  <Words>940</Words>
  <Application>Microsoft Office PowerPoint</Application>
  <PresentationFormat>On-screen Show (4:3)</PresentationFormat>
  <Paragraphs>128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Direct Calculation of Tuner Losses</vt:lpstr>
      <vt:lpstr>What, Why</vt:lpstr>
      <vt:lpstr>The L-network </vt:lpstr>
      <vt:lpstr>Solving for element values</vt:lpstr>
      <vt:lpstr>Solution – ideal components</vt:lpstr>
      <vt:lpstr>We can calculate currents &amp; voltages</vt:lpstr>
      <vt:lpstr>Correction for “real” components</vt:lpstr>
      <vt:lpstr>Alternate configuration</vt:lpstr>
      <vt:lpstr>Calculating currents and voltages</vt:lpstr>
      <vt:lpstr> Some Examples</vt:lpstr>
      <vt:lpstr>Implementation</vt:lpstr>
      <vt:lpstr>What about the T network? </vt:lpstr>
      <vt:lpstr>Some final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Calculation of Tuner Losses</dc:title>
  <dc:creator>david</dc:creator>
  <cp:lastModifiedBy>david</cp:lastModifiedBy>
  <cp:revision>1668</cp:revision>
  <dcterms:created xsi:type="dcterms:W3CDTF">2016-02-05T14:47:51Z</dcterms:created>
  <dcterms:modified xsi:type="dcterms:W3CDTF">2016-02-22T17:33:24Z</dcterms:modified>
</cp:coreProperties>
</file>