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1.png" ContentType="image/png"/>
  <Override PartName="/ppt/media/image7.jpeg" ContentType="image/jpeg"/>
  <Override PartName="/ppt/media/image2.png" ContentType="image/png"/>
  <Override PartName="/ppt/media/image17.jpeg" ContentType="image/jpeg"/>
  <Override PartName="/ppt/media/image3.png" ContentType="image/png"/>
  <Override PartName="/ppt/media/image4.png" ContentType="image/png"/>
  <Override PartName="/ppt/media/image6.jpeg" ContentType="image/jpeg"/>
  <Override PartName="/ppt/media/image5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3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3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3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3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3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3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3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504000" y="225720"/>
            <a:ext cx="9071640" cy="439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3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3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3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3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3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3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300" spc="-1" strike="noStrike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3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300" spc="-1" strike="noStrike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3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3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3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504000" y="225720"/>
            <a:ext cx="9071640" cy="439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300" spc="-1" strike="noStrike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300" spc="-1" strike="noStrike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300" spc="-1" strike="noStrike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300" spc="-1" strike="noStrike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300" spc="-1" strike="noStrike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300" spc="-1" strike="noStrike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300" spc="-1" strike="noStrike"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300" spc="-1" strike="noStrike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3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300" spc="-1" strike="noStrike"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3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504000" y="225720"/>
            <a:ext cx="9071640" cy="439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300" spc="-1" strike="noStrike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300" spc="-1" strike="noStrike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3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300" spc="-1" strike="noStrike"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300" spc="-1" strike="noStrike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300" spc="-1" strike="noStrike"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3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5720"/>
            <a:ext cx="9071640" cy="439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3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3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3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9071640" cy="27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4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150" spc="-1" strike="noStrike">
                <a:solidFill>
                  <a:srgbClr val="ffffff"/>
                </a:solidFill>
                <a:latin typeface="Arial"/>
              </a:rPr>
              <a:t>Click to edit the outline text format</a:t>
            </a:r>
            <a:endParaRPr b="0" lang="en-US" sz="315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</a:rPr>
              <a:t>Second Outline Level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500" spc="-1" strike="noStrike">
                <a:solidFill>
                  <a:srgbClr val="ffffff"/>
                </a:solidFill>
                <a:latin typeface="Arial"/>
              </a:rPr>
              <a:t>Fourth Outline Level</a:t>
            </a:r>
            <a:endParaRPr b="0" lang="en-US" sz="15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ffffff"/>
                </a:solidFill>
                <a:latin typeface="Arial"/>
              </a:rPr>
              <a:t>Fifth Outline Level</a:t>
            </a:r>
            <a:endParaRPr b="0" lang="en-US" sz="15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ffffff"/>
                </a:solidFill>
                <a:latin typeface="Arial"/>
              </a:rPr>
              <a:t>Sixth Outline Level</a:t>
            </a:r>
            <a:endParaRPr b="0" lang="en-US" sz="15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ffffff"/>
                </a:solidFill>
                <a:latin typeface="Arial"/>
              </a:rPr>
              <a:t>Seventh Outline Level</a:t>
            </a:r>
            <a:endParaRPr b="0" lang="en-US" sz="15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516492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400" spc="-1" strike="noStrike">
                <a:solidFill>
                  <a:srgbClr val="ffffff"/>
                </a:solidFill>
                <a:latin typeface="Arial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516492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ctr"/>
            <a:r>
              <a:rPr b="0" lang="en-US" sz="1400" spc="-1" strike="noStrike">
                <a:solidFill>
                  <a:srgbClr val="ffffff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516492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/>
            <a:fld id="{5958D9C8-6F10-4BBF-9DBC-C71517149BA3}" type="slidenum">
              <a:rPr b="0" lang="en-US" sz="14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3300" spc="-1" strike="noStrike">
                <a:latin typeface="Arial"/>
              </a:rPr>
              <a:t>Click to edit the title text format</a:t>
            </a:r>
            <a:endParaRPr b="0" lang="en-US" sz="3300" spc="-1" strike="noStrike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Click to edit the outline text format</a:t>
            </a:r>
            <a:endParaRPr b="0" lang="en-US" sz="2400" spc="-1" strike="noStrike">
              <a:latin typeface="Arial"/>
            </a:endParaRPr>
          </a:p>
          <a:p>
            <a:pPr lvl="1" marL="864000" indent="-324000">
              <a:spcBef>
                <a:spcPts val="85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100" spc="-1" strike="noStrike">
                <a:latin typeface="Arial"/>
              </a:rPr>
              <a:t>Second Outline Level</a:t>
            </a:r>
            <a:endParaRPr b="0" lang="en-US" sz="2100" spc="-1" strike="noStrike">
              <a:latin typeface="Arial"/>
            </a:endParaRPr>
          </a:p>
          <a:p>
            <a:pPr lvl="2" marL="1296000" indent="-288000">
              <a:spcBef>
                <a:spcPts val="63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Third Outline Level</a:t>
            </a:r>
            <a:endParaRPr b="0" lang="en-US" sz="1800" spc="-1" strike="noStrike">
              <a:latin typeface="Arial"/>
            </a:endParaRPr>
          </a:p>
          <a:p>
            <a:pPr lvl="3" marL="1728000" indent="-216000">
              <a:spcBef>
                <a:spcPts val="42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500" spc="-1" strike="noStrike">
                <a:latin typeface="Arial"/>
              </a:rPr>
              <a:t>Fourth Outline Level</a:t>
            </a:r>
            <a:endParaRPr b="0" lang="en-US" sz="1500" spc="-1" strike="noStrike">
              <a:latin typeface="Arial"/>
            </a:endParaRPr>
          </a:p>
          <a:p>
            <a:pPr lvl="4" marL="2160000" indent="-216000">
              <a:spcBef>
                <a:spcPts val="21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latin typeface="Arial"/>
              </a:rPr>
              <a:t>Fifth Outline Level</a:t>
            </a:r>
            <a:endParaRPr b="0" lang="en-US" sz="1500" spc="-1" strike="noStrike">
              <a:latin typeface="Arial"/>
            </a:endParaRPr>
          </a:p>
          <a:p>
            <a:pPr lvl="5" marL="2592000" indent="-216000">
              <a:spcBef>
                <a:spcPts val="21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latin typeface="Arial"/>
              </a:rPr>
              <a:t>Sixth Outline Level</a:t>
            </a:r>
            <a:endParaRPr b="0" lang="en-US" sz="1500" spc="-1" strike="noStrike">
              <a:latin typeface="Arial"/>
            </a:endParaRPr>
          </a:p>
          <a:p>
            <a:pPr lvl="6" marL="3024000" indent="-216000">
              <a:spcBef>
                <a:spcPts val="21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latin typeface="Arial"/>
              </a:rPr>
              <a:t>Seventh Outline Level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400" spc="-1" strike="noStrike">
                <a:latin typeface="Arial"/>
              </a:rPr>
              <a:t>&lt;date/time&gt;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ctr"/>
            <a:r>
              <a:rPr b="0" lang="en-US" sz="1400" spc="-1" strike="noStrike">
                <a:latin typeface="Arial"/>
              </a:rPr>
              <a:t>&lt;footer&gt;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/>
            <a:fld id="{4BAA163F-4704-4563-A045-266E76DA30D9}" type="slidenum">
              <a:rPr b="0" lang="en-US" sz="1400" spc="-1" strike="noStrike">
                <a:latin typeface="Arial"/>
              </a:rPr>
              <a:t>&lt;number&gt;</a:t>
            </a:fld>
            <a:endParaRPr b="0" lang="en-US" sz="14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9071640" cy="27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4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150" spc="-1" strike="noStrike">
                <a:solidFill>
                  <a:srgbClr val="ffffff"/>
                </a:solidFill>
                <a:latin typeface="Arial"/>
              </a:rPr>
              <a:t>Click to edit the outline text format</a:t>
            </a:r>
            <a:endParaRPr b="0" lang="en-US" sz="315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</a:rPr>
              <a:t>Second Outline Level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500" spc="-1" strike="noStrike">
                <a:solidFill>
                  <a:srgbClr val="ffffff"/>
                </a:solidFill>
                <a:latin typeface="Arial"/>
              </a:rPr>
              <a:t>Fourth Outline Level</a:t>
            </a:r>
            <a:endParaRPr b="0" lang="en-US" sz="15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ffffff"/>
                </a:solidFill>
                <a:latin typeface="Arial"/>
              </a:rPr>
              <a:t>Fifth Outline Level</a:t>
            </a:r>
            <a:endParaRPr b="0" lang="en-US" sz="15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ffffff"/>
                </a:solidFill>
                <a:latin typeface="Arial"/>
              </a:rPr>
              <a:t>Sixth Outline Level</a:t>
            </a:r>
            <a:endParaRPr b="0" lang="en-US" sz="15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ffffff"/>
                </a:solidFill>
                <a:latin typeface="Arial"/>
              </a:rPr>
              <a:t>Seventh Outline Level</a:t>
            </a:r>
            <a:endParaRPr b="0" lang="en-US" sz="15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dt"/>
          </p:nvPr>
        </p:nvSpPr>
        <p:spPr>
          <a:xfrm>
            <a:off x="504000" y="516492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400" spc="-1" strike="noStrike">
                <a:solidFill>
                  <a:srgbClr val="ffffff"/>
                </a:solidFill>
                <a:latin typeface="Arial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ftr"/>
          </p:nvPr>
        </p:nvSpPr>
        <p:spPr>
          <a:xfrm>
            <a:off x="3447360" y="516492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ctr"/>
            <a:r>
              <a:rPr b="0" lang="en-US" sz="1400" spc="-1" strike="noStrike">
                <a:solidFill>
                  <a:srgbClr val="ffffff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sldNum"/>
          </p:nvPr>
        </p:nvSpPr>
        <p:spPr>
          <a:xfrm>
            <a:off x="7227360" y="516492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/>
            <a:fld id="{342BE2FF-3EEE-4E00-8799-690C631B47E9}" type="slidenum">
              <a:rPr b="0" lang="en-US" sz="14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3300" spc="-1" strike="noStrike">
                <a:latin typeface="Arial"/>
              </a:rPr>
              <a:t>Click to edit the title text format</a:t>
            </a:r>
            <a:endParaRPr b="0" lang="en-US" sz="3300" spc="-1" strike="noStrike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Click to edit the outline text format</a:t>
            </a:r>
            <a:endParaRPr b="0" lang="en-US" sz="2400" spc="-1" strike="noStrike">
              <a:latin typeface="Arial"/>
            </a:endParaRPr>
          </a:p>
          <a:p>
            <a:pPr lvl="1" marL="864000" indent="-324000">
              <a:spcBef>
                <a:spcPts val="85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100" spc="-1" strike="noStrike">
                <a:latin typeface="Arial"/>
              </a:rPr>
              <a:t>Second Outline Level</a:t>
            </a:r>
            <a:endParaRPr b="0" lang="en-US" sz="2100" spc="-1" strike="noStrike">
              <a:latin typeface="Arial"/>
            </a:endParaRPr>
          </a:p>
          <a:p>
            <a:pPr lvl="2" marL="1296000" indent="-288000">
              <a:spcBef>
                <a:spcPts val="63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Third Outline Level</a:t>
            </a:r>
            <a:endParaRPr b="0" lang="en-US" sz="1800" spc="-1" strike="noStrike">
              <a:latin typeface="Arial"/>
            </a:endParaRPr>
          </a:p>
          <a:p>
            <a:pPr lvl="3" marL="1728000" indent="-216000">
              <a:spcBef>
                <a:spcPts val="42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500" spc="-1" strike="noStrike">
                <a:latin typeface="Arial"/>
              </a:rPr>
              <a:t>Fourth Outline Level</a:t>
            </a:r>
            <a:endParaRPr b="0" lang="en-US" sz="1500" spc="-1" strike="noStrike">
              <a:latin typeface="Arial"/>
            </a:endParaRPr>
          </a:p>
          <a:p>
            <a:pPr lvl="4" marL="2160000" indent="-216000">
              <a:spcBef>
                <a:spcPts val="21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latin typeface="Arial"/>
              </a:rPr>
              <a:t>Fifth Outline Level</a:t>
            </a:r>
            <a:endParaRPr b="0" lang="en-US" sz="1500" spc="-1" strike="noStrike">
              <a:latin typeface="Arial"/>
            </a:endParaRPr>
          </a:p>
          <a:p>
            <a:pPr lvl="5" marL="2592000" indent="-216000">
              <a:spcBef>
                <a:spcPts val="21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latin typeface="Arial"/>
              </a:rPr>
              <a:t>Sixth Outline Level</a:t>
            </a:r>
            <a:endParaRPr b="0" lang="en-US" sz="1500" spc="-1" strike="noStrike">
              <a:latin typeface="Arial"/>
            </a:endParaRPr>
          </a:p>
          <a:p>
            <a:pPr lvl="6" marL="3024000" indent="-216000">
              <a:spcBef>
                <a:spcPts val="21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latin typeface="Arial"/>
              </a:rPr>
              <a:t>Seventh Outline Level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400" spc="-1" strike="noStrike">
                <a:latin typeface="Arial"/>
              </a:rPr>
              <a:t>&lt;date/time&gt;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ctr"/>
            <a:r>
              <a:rPr b="0" lang="en-US" sz="1400" spc="-1" strike="noStrike">
                <a:latin typeface="Arial"/>
              </a:rPr>
              <a:t>&lt;footer&gt;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/>
            <a:fld id="{CF6E48B8-0AA8-4783-AF26-2C12371E56C3}" type="slidenum">
              <a:rPr b="0" lang="en-US" sz="1400" spc="-1" strike="noStrike">
                <a:latin typeface="Arial"/>
              </a:rPr>
              <a:t>&lt;number&gt;</a:t>
            </a:fld>
            <a:endParaRPr b="0" lang="en-US" sz="14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hyperlink" Target="https://qsl.net/kx4z/QST-Electromagnetic_Pulse_and_the_Radio_Amateur.pdf" TargetMode="External"/><Relationship Id="rId3" Type="http://schemas.openxmlformats.org/officeDocument/2006/relationships/slideLayout" Target="../slideLayouts/slideLayout1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1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1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1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slideLayout" Target="../slideLayouts/slideLayout1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hyperlink" Target="https://en.wikipedia.org/wiki/Nuclear_electromagnetic_pulse" TargetMode="External"/><Relationship Id="rId3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hyperlink" Target="https://www.wsmr.army.mil/tc/test/svc/neee/eme.html" TargetMode="External"/><Relationship Id="rId2" Type="http://schemas.openxmlformats.org/officeDocument/2006/relationships/slideLayout" Target="../slideLayouts/slideLayout1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EMP Proof Communications</a:t>
            </a:r>
            <a:br/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in the Age of Putin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subTitle"/>
          </p:nvPr>
        </p:nvSpPr>
        <p:spPr>
          <a:xfrm>
            <a:off x="504000" y="2376000"/>
            <a:ext cx="9071640" cy="27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2400" spc="-1" strike="noStrike">
                <a:solidFill>
                  <a:srgbClr val="ffffff"/>
                </a:solidFill>
                <a:latin typeface="Arial"/>
              </a:rPr>
              <a:t>Gordon L. Gibby MD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0" lang="en-US" sz="2400" spc="-1" strike="noStrike">
                <a:solidFill>
                  <a:srgbClr val="ffffff"/>
                </a:solidFill>
                <a:latin typeface="Arial"/>
              </a:rPr>
              <a:t>KX4Z NCS521 NND4FL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3300" spc="-1" strike="noStrike">
                <a:latin typeface="Arial"/>
              </a:rPr>
              <a:t>Receiver Protection</a:t>
            </a:r>
            <a:endParaRPr b="0" lang="en-US" sz="3300" spc="-1" strike="noStrike"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Large number of receivers, from homebrew QRP rigs to $$$ commercial radios include diode protection of receiver inputs</a:t>
            </a:r>
            <a:endParaRPr b="0" lang="en-US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Bandpass filters dramatically reduce incident energy (but may be damaged)</a:t>
            </a:r>
            <a:endParaRPr b="0" lang="en-US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3300" spc="-1" strike="noStrike">
                <a:latin typeface="Arial"/>
              </a:rPr>
              <a:t>Accessory Protection</a:t>
            </a:r>
            <a:endParaRPr b="0" lang="en-US" sz="3300" spc="-1" strike="noStrike"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CMOS device protection – example keyer chip</a:t>
            </a:r>
            <a:endParaRPr b="0" lang="en-US" sz="2400" spc="-1" strike="noStrike">
              <a:latin typeface="Arial"/>
            </a:endParaRPr>
          </a:p>
          <a:p>
            <a:pPr lvl="1" marL="864000" indent="-324000">
              <a:spcBef>
                <a:spcPts val="85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100" spc="-1" strike="noStrike">
                <a:latin typeface="Arial"/>
              </a:rPr>
              <a:t>Utilize additional MOSFETs to absorb energy</a:t>
            </a:r>
            <a:endParaRPr b="0" lang="en-US" sz="2100" spc="-1" strike="noStrike">
              <a:latin typeface="Arial"/>
            </a:endParaRPr>
          </a:p>
          <a:p>
            <a:pPr lvl="1" marL="864000" indent="-324000">
              <a:spcBef>
                <a:spcPts val="85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100" spc="-1" strike="noStrike">
                <a:latin typeface="Arial"/>
              </a:rPr>
              <a:t>LIMITED ability</a:t>
            </a:r>
            <a:endParaRPr b="0" lang="en-US" sz="21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Consider adding additional protection.   Zeners, diodes, etc</a:t>
            </a:r>
            <a:endParaRPr b="0" lang="en-US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3300" spc="-1" strike="noStrike">
                <a:latin typeface="Arial"/>
              </a:rPr>
              <a:t>TRANSMITTERS</a:t>
            </a:r>
            <a:endParaRPr b="0" lang="en-US" sz="3300" spc="-1" strike="noStrike"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Appear much more difficult to protect.</a:t>
            </a:r>
            <a:endParaRPr b="0" lang="en-US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Must produce significant AC voltages (e.g 50-400 VAC)</a:t>
            </a:r>
            <a:endParaRPr b="0" lang="en-US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SWR can raise voltages significantly</a:t>
            </a:r>
            <a:endParaRPr b="0" lang="en-US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Difficult to set protective level guaranteed to protect</a:t>
            </a:r>
            <a:endParaRPr b="0" lang="en-US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Solid State transistor design may be close to limits of device!</a:t>
            </a:r>
            <a:endParaRPr b="0" lang="en-US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Transistor finals susceptible even to SWR damage (excess voltage/current) –  what will 25kV do to them???</a:t>
            </a:r>
            <a:endParaRPr b="0" lang="en-US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3300" spc="-1" strike="noStrike">
                <a:latin typeface="Arial"/>
              </a:rPr>
              <a:t>Devices with natural protection</a:t>
            </a:r>
            <a:endParaRPr b="0" lang="en-US" sz="3300" spc="-1" strike="noStrike"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VACUUM TUBES</a:t>
            </a:r>
            <a:endParaRPr b="0" lang="en-US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Arcs actually common in transmitting tubes.   </a:t>
            </a:r>
            <a:endParaRPr b="0" lang="en-US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Actually remove unwanted gases.</a:t>
            </a:r>
            <a:endParaRPr b="0" lang="en-US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Tubes generally unharmed (worry more about power supplies)</a:t>
            </a:r>
            <a:endParaRPr b="0" lang="en-US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3300" spc="-1" strike="noStrike">
                <a:latin typeface="Arial"/>
              </a:rPr>
              <a:t>QST published government study</a:t>
            </a:r>
            <a:endParaRPr b="0" lang="en-US" sz="3300" spc="-1" strike="noStrike">
              <a:latin typeface="Arial"/>
            </a:endParaRPr>
          </a:p>
        </p:txBody>
      </p:sp>
      <p:pic>
        <p:nvPicPr>
          <p:cNvPr id="195" name="" descr=""/>
          <p:cNvPicPr/>
          <p:nvPr/>
        </p:nvPicPr>
        <p:blipFill>
          <a:blip r:embed="rId1"/>
          <a:stretch/>
        </p:blipFill>
        <p:spPr>
          <a:xfrm>
            <a:off x="1367280" y="1143000"/>
            <a:ext cx="5419440" cy="4343400"/>
          </a:xfrm>
          <a:prstGeom prst="rect">
            <a:avLst/>
          </a:prstGeom>
          <a:ln w="18000">
            <a:noFill/>
          </a:ln>
        </p:spPr>
      </p:pic>
      <p:sp>
        <p:nvSpPr>
          <p:cNvPr id="196" name=""/>
          <p:cNvSpPr txBox="1"/>
          <p:nvPr/>
        </p:nvSpPr>
        <p:spPr>
          <a:xfrm>
            <a:off x="6858000" y="1781640"/>
            <a:ext cx="2971800" cy="2104560"/>
          </a:xfrm>
          <a:prstGeom prst="rect">
            <a:avLst/>
          </a:prstGeom>
          <a:noFill/>
          <a:ln w="18000">
            <a:noFill/>
          </a:ln>
        </p:spPr>
        <p:txBody>
          <a:bodyPr lIns="90000" rIns="90000" tIns="45000" bIns="45000" anchor="t">
            <a:noAutofit/>
          </a:bodyPr>
          <a:p>
            <a:pPr algn="ctr"/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REF: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hlinkClick r:id="rId2"/>
              </a:rPr>
              <a:t>https://qsl.net/kx4z/QST-Electromagnetic_Pulse_and_the_Radio_Amateur.pdf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3300" spc="-1" strike="noStrike">
                <a:latin typeface="Arial"/>
              </a:rPr>
              <a:t>Resilience</a:t>
            </a:r>
            <a:endParaRPr b="0" lang="en-US" sz="3300" spc="-1" strike="noStrike">
              <a:latin typeface="Arial"/>
            </a:endParaRPr>
          </a:p>
        </p:txBody>
      </p:sp>
      <p:pic>
        <p:nvPicPr>
          <p:cNvPr id="198" name="" descr=""/>
          <p:cNvPicPr/>
          <p:nvPr/>
        </p:nvPicPr>
        <p:blipFill>
          <a:blip r:embed="rId1"/>
          <a:stretch/>
        </p:blipFill>
        <p:spPr>
          <a:xfrm>
            <a:off x="685800" y="1326600"/>
            <a:ext cx="3606480" cy="3853800"/>
          </a:xfrm>
          <a:prstGeom prst="rect">
            <a:avLst/>
          </a:prstGeom>
          <a:ln w="18000">
            <a:noFill/>
          </a:ln>
        </p:spPr>
      </p:pic>
      <p:pic>
        <p:nvPicPr>
          <p:cNvPr id="199" name="" descr=""/>
          <p:cNvPicPr/>
          <p:nvPr/>
        </p:nvPicPr>
        <p:blipFill>
          <a:blip r:embed="rId2"/>
          <a:stretch/>
        </p:blipFill>
        <p:spPr>
          <a:xfrm>
            <a:off x="4800600" y="1600200"/>
            <a:ext cx="3742920" cy="2085480"/>
          </a:xfrm>
          <a:prstGeom prst="rect">
            <a:avLst/>
          </a:prstGeom>
          <a:ln w="180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3300" spc="-1" strike="noStrike">
                <a:latin typeface="Arial"/>
              </a:rPr>
              <a:t>Reasonable Protective Solutions</a:t>
            </a:r>
            <a:endParaRPr b="0" lang="en-US" sz="3300" spc="-1" strike="noStrike">
              <a:latin typeface="Arial"/>
            </a:endParaRPr>
          </a:p>
        </p:txBody>
      </p:sp>
      <p:pic>
        <p:nvPicPr>
          <p:cNvPr id="201" name="" descr=""/>
          <p:cNvPicPr/>
          <p:nvPr/>
        </p:nvPicPr>
        <p:blipFill>
          <a:blip r:embed="rId1"/>
          <a:stretch/>
        </p:blipFill>
        <p:spPr>
          <a:xfrm>
            <a:off x="457200" y="1283760"/>
            <a:ext cx="3182400" cy="2602440"/>
          </a:xfrm>
          <a:prstGeom prst="rect">
            <a:avLst/>
          </a:prstGeom>
          <a:ln w="18000">
            <a:noFill/>
          </a:ln>
        </p:spPr>
      </p:pic>
      <p:pic>
        <p:nvPicPr>
          <p:cNvPr id="202" name="" descr=""/>
          <p:cNvPicPr/>
          <p:nvPr/>
        </p:nvPicPr>
        <p:blipFill>
          <a:blip r:embed="rId2"/>
          <a:stretch/>
        </p:blipFill>
        <p:spPr>
          <a:xfrm>
            <a:off x="3732480" y="1371600"/>
            <a:ext cx="5936400" cy="2971800"/>
          </a:xfrm>
          <a:prstGeom prst="rect">
            <a:avLst/>
          </a:prstGeom>
          <a:ln w="180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3300" spc="-1" strike="noStrike">
                <a:latin typeface="Arial"/>
              </a:rPr>
              <a:t>Goal:  Dissipate arriving energy</a:t>
            </a:r>
            <a:endParaRPr b="0" lang="en-US" sz="3300" spc="-1" strike="noStrike"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EOC facilities provide some SHIELDING due to re-bar</a:t>
            </a:r>
            <a:endParaRPr b="0" lang="en-US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Main concern are arriving antenna cables and power cables</a:t>
            </a:r>
            <a:endParaRPr b="0" lang="en-US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Protect antenna lines with 1:1 chokes / gas discharge tubes</a:t>
            </a:r>
            <a:endParaRPr b="0" lang="en-US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Protect power cables with MOV / dual-stage UPS, voltage disconnect limits.</a:t>
            </a:r>
            <a:endParaRPr b="0" lang="en-US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3300" spc="-1" strike="noStrike">
                <a:latin typeface="Arial"/>
              </a:rPr>
              <a:t>Resilient Gear</a:t>
            </a:r>
            <a:endParaRPr b="0" lang="en-US" sz="3300" spc="-1" strike="noStrike"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Manual antenna tuners with air wound inductors (impervious)</a:t>
            </a:r>
            <a:endParaRPr b="0" lang="en-US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Manual antenna tuners with air-variable caps – voltage limiters!</a:t>
            </a:r>
            <a:endParaRPr b="0" lang="en-US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Vacuum tube amplifiers – resilient</a:t>
            </a:r>
            <a:endParaRPr b="0" lang="en-US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Vacuum tube transceivers – resilient</a:t>
            </a:r>
            <a:endParaRPr b="0" lang="en-US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Hybrid radios – can be made resilient with protection of receiver (Kenwood TS-520 etc)</a:t>
            </a:r>
            <a:endParaRPr b="0" lang="en-US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i="1" lang="en-US" sz="2400" spc="-1" strike="noStrike">
                <a:latin typeface="Arial"/>
              </a:rPr>
              <a:t>Not that difficult to protect gear if thought given.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3300" spc="-1" strike="noStrike">
                <a:latin typeface="Arial"/>
              </a:rPr>
              <a:t>Easy to inject computer controlled signals</a:t>
            </a:r>
            <a:endParaRPr b="0" lang="en-US" sz="3300" spc="-1" strike="noStrike"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/>
          </p:nvPr>
        </p:nvSpPr>
        <p:spPr>
          <a:xfrm>
            <a:off x="685800" y="1371600"/>
            <a:ext cx="297180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External VFO into SB series</a:t>
            </a:r>
            <a:endParaRPr b="0" lang="en-US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(Similar solutions for HW series)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209" name="" descr=""/>
          <p:cNvPicPr/>
          <p:nvPr/>
        </p:nvPicPr>
        <p:blipFill>
          <a:blip r:embed="rId1"/>
          <a:stretch/>
        </p:blipFill>
        <p:spPr>
          <a:xfrm>
            <a:off x="4201920" y="1177920"/>
            <a:ext cx="5170680" cy="3622680"/>
          </a:xfrm>
          <a:prstGeom prst="rect">
            <a:avLst/>
          </a:prstGeom>
          <a:ln w="180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3300" spc="-1" strike="noStrike">
                <a:latin typeface="Arial"/>
              </a:rPr>
              <a:t>One dictator after another...</a:t>
            </a:r>
            <a:endParaRPr b="0" lang="en-US" sz="3300" spc="-1" strike="noStrike">
              <a:latin typeface="Arial"/>
            </a:endParaRPr>
          </a:p>
        </p:txBody>
      </p:sp>
      <p:pic>
        <p:nvPicPr>
          <p:cNvPr id="167" name="" descr=""/>
          <p:cNvPicPr/>
          <p:nvPr/>
        </p:nvPicPr>
        <p:blipFill>
          <a:blip r:embed="rId1"/>
          <a:stretch/>
        </p:blipFill>
        <p:spPr>
          <a:xfrm>
            <a:off x="2286000" y="1371600"/>
            <a:ext cx="2971800" cy="3981240"/>
          </a:xfrm>
          <a:prstGeom prst="rect">
            <a:avLst/>
          </a:prstGeom>
          <a:ln w="18000">
            <a:noFill/>
          </a:ln>
        </p:spPr>
      </p:pic>
      <p:pic>
        <p:nvPicPr>
          <p:cNvPr id="168" name="" descr=""/>
          <p:cNvPicPr/>
          <p:nvPr/>
        </p:nvPicPr>
        <p:blipFill>
          <a:blip r:embed="rId2"/>
          <a:stretch/>
        </p:blipFill>
        <p:spPr>
          <a:xfrm>
            <a:off x="6111360" y="1371600"/>
            <a:ext cx="3032640" cy="4114800"/>
          </a:xfrm>
          <a:prstGeom prst="rect">
            <a:avLst/>
          </a:prstGeom>
          <a:ln w="180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300" spc="-1" strike="noStrike">
              <a:latin typeface="Arial"/>
            </a:endParaRPr>
          </a:p>
        </p:txBody>
      </p:sp>
      <p:pic>
        <p:nvPicPr>
          <p:cNvPr id="211" name="" descr=""/>
          <p:cNvPicPr/>
          <p:nvPr/>
        </p:nvPicPr>
        <p:blipFill>
          <a:blip r:embed="rId1"/>
          <a:stretch/>
        </p:blipFill>
        <p:spPr>
          <a:xfrm>
            <a:off x="836280" y="1371600"/>
            <a:ext cx="3964320" cy="3288240"/>
          </a:xfrm>
          <a:prstGeom prst="rect">
            <a:avLst/>
          </a:prstGeom>
          <a:ln w="18000">
            <a:noFill/>
          </a:ln>
        </p:spPr>
      </p:pic>
      <p:pic>
        <p:nvPicPr>
          <p:cNvPr id="212" name="" descr=""/>
          <p:cNvPicPr/>
          <p:nvPr/>
        </p:nvPicPr>
        <p:blipFill>
          <a:blip r:embed="rId2"/>
          <a:stretch/>
        </p:blipFill>
        <p:spPr>
          <a:xfrm>
            <a:off x="5715000" y="1069560"/>
            <a:ext cx="3667320" cy="3502440"/>
          </a:xfrm>
          <a:prstGeom prst="rect">
            <a:avLst/>
          </a:prstGeom>
          <a:ln w="18000">
            <a:noFill/>
          </a:ln>
        </p:spPr>
      </p:pic>
      <p:sp>
        <p:nvSpPr>
          <p:cNvPr id="213" name=""/>
          <p:cNvSpPr txBox="1"/>
          <p:nvPr/>
        </p:nvSpPr>
        <p:spPr>
          <a:xfrm>
            <a:off x="5715000" y="4762440"/>
            <a:ext cx="2210760" cy="346320"/>
          </a:xfrm>
          <a:prstGeom prst="rect">
            <a:avLst/>
          </a:prstGeom>
          <a:noFill/>
          <a:ln w="18000">
            <a:noFill/>
          </a:ln>
        </p:spPr>
        <p:txBody>
          <a:bodyPr lIns="90000" rIns="90000" tIns="45000" bIns="45000" anchor="t">
            <a:noAutofit/>
          </a:bodyPr>
          <a:p>
            <a:pPr algn="ctr"/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External digital VFO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3300" spc="-1" strike="noStrike">
                <a:latin typeface="Arial"/>
              </a:rPr>
              <a:t>EMP </a:t>
            </a:r>
            <a:r>
              <a:rPr b="0" lang="en-US" sz="3300" spc="-1" strike="noStrike">
                <a:latin typeface="Arial"/>
              </a:rPr>
              <a:t>protection</a:t>
            </a:r>
            <a:r>
              <a:rPr b="0" lang="en-US" sz="3300" spc="-1" strike="noStrike">
                <a:latin typeface="Arial"/>
              </a:rPr>
              <a:t> to accessory</a:t>
            </a:r>
            <a:endParaRPr b="0" lang="en-US" sz="3300" spc="-1" strike="noStrike">
              <a:latin typeface="Arial"/>
            </a:endParaRPr>
          </a:p>
        </p:txBody>
      </p:sp>
      <p:pic>
        <p:nvPicPr>
          <p:cNvPr id="215" name="" descr=""/>
          <p:cNvPicPr/>
          <p:nvPr/>
        </p:nvPicPr>
        <p:blipFill>
          <a:blip r:embed="rId1"/>
          <a:stretch/>
        </p:blipFill>
        <p:spPr>
          <a:xfrm>
            <a:off x="1151640" y="1326600"/>
            <a:ext cx="7775640" cy="3288240"/>
          </a:xfrm>
          <a:prstGeom prst="rect">
            <a:avLst/>
          </a:prstGeom>
          <a:ln w="180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3300" spc="-1" strike="noStrike">
                <a:latin typeface="Arial"/>
              </a:rPr>
              <a:t>Irreplaceable Rotary Switch:  MODE</a:t>
            </a:r>
            <a:endParaRPr b="0" lang="en-US" sz="3300" spc="-1" strike="noStrike">
              <a:latin typeface="Arial"/>
            </a:endParaRPr>
          </a:p>
        </p:txBody>
      </p:sp>
      <p:pic>
        <p:nvPicPr>
          <p:cNvPr id="217" name="" descr=""/>
          <p:cNvPicPr/>
          <p:nvPr/>
        </p:nvPicPr>
        <p:blipFill>
          <a:blip r:embed="rId1"/>
          <a:stretch/>
        </p:blipFill>
        <p:spPr>
          <a:xfrm>
            <a:off x="5943600" y="884520"/>
            <a:ext cx="3279960" cy="4373280"/>
          </a:xfrm>
          <a:prstGeom prst="rect">
            <a:avLst/>
          </a:prstGeom>
          <a:ln w="18000">
            <a:noFill/>
          </a:ln>
        </p:spPr>
      </p:pic>
      <p:sp>
        <p:nvSpPr>
          <p:cNvPr id="218" name=""/>
          <p:cNvSpPr txBox="1"/>
          <p:nvPr/>
        </p:nvSpPr>
        <p:spPr>
          <a:xfrm>
            <a:off x="685800" y="1172520"/>
            <a:ext cx="4800600" cy="3929760"/>
          </a:xfrm>
          <a:prstGeom prst="rect">
            <a:avLst/>
          </a:prstGeom>
          <a:noFill/>
          <a:ln w="1800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Modern microprocessor-controlled radios make multiple configuration changes via multiple microprocessor outputs, adjusting filters, connecting signal paths, switching power voltages.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Older non-computer radios accomplished these type controls via complex rotary switches / relays.  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The Heathkit MODE switch is irreplaceable, with multiple wafers, each front &amp; rear, and complex custom logic.   Corrosion and physical damage eventually make these switches unreliable.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3300" spc="-1" strike="noStrike">
                <a:latin typeface="Arial"/>
              </a:rPr>
              <a:t>Relay-Based Replacement</a:t>
            </a:r>
            <a:endParaRPr b="0" lang="en-US" sz="3300" spc="-1" strike="noStrike">
              <a:latin typeface="Arial"/>
            </a:endParaRPr>
          </a:p>
        </p:txBody>
      </p:sp>
      <p:pic>
        <p:nvPicPr>
          <p:cNvPr id="220" name="" descr=""/>
          <p:cNvPicPr/>
          <p:nvPr/>
        </p:nvPicPr>
        <p:blipFill>
          <a:blip r:embed="rId1"/>
          <a:stretch/>
        </p:blipFill>
        <p:spPr>
          <a:xfrm>
            <a:off x="750960" y="1371600"/>
            <a:ext cx="2678040" cy="3288240"/>
          </a:xfrm>
          <a:prstGeom prst="rect">
            <a:avLst/>
          </a:prstGeom>
          <a:ln w="18000">
            <a:noFill/>
          </a:ln>
        </p:spPr>
      </p:pic>
      <p:pic>
        <p:nvPicPr>
          <p:cNvPr id="221" name="" descr=""/>
          <p:cNvPicPr/>
          <p:nvPr/>
        </p:nvPicPr>
        <p:blipFill>
          <a:blip r:embed="rId2"/>
          <a:srcRect l="0" t="1783" r="0" b="26025"/>
          <a:stretch/>
        </p:blipFill>
        <p:spPr>
          <a:xfrm>
            <a:off x="4114800" y="1172520"/>
            <a:ext cx="5257800" cy="3170520"/>
          </a:xfrm>
          <a:prstGeom prst="rect">
            <a:avLst/>
          </a:prstGeom>
          <a:ln w="18000">
            <a:noFill/>
          </a:ln>
        </p:spPr>
      </p:pic>
      <p:sp>
        <p:nvSpPr>
          <p:cNvPr id="222" name=""/>
          <p:cNvSpPr txBox="1"/>
          <p:nvPr/>
        </p:nvSpPr>
        <p:spPr>
          <a:xfrm>
            <a:off x="3657600" y="4572000"/>
            <a:ext cx="6172200" cy="858240"/>
          </a:xfrm>
          <a:prstGeom prst="rect">
            <a:avLst/>
          </a:prstGeom>
          <a:noFill/>
          <a:ln w="1800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Avoided EMP-vulnerable control logic in favor of simple RELAYS.   System could be controlled by solid state opto isolators if desired.  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300" spc="-1" strike="noStrike"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Development identified 14+ logic connections made by the “mode” switch.</a:t>
            </a:r>
            <a:endParaRPr b="0" lang="en-US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Heathkit switched very few RF connections (primarily choosing between 3 carrier crystals).   </a:t>
            </a:r>
            <a:endParaRPr b="0" lang="en-US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Almost all switched connections were DC or audio signals.   Unfortunately, some were 200VDC.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3300" spc="-1" strike="noStrike">
                <a:latin typeface="Arial"/>
              </a:rPr>
              <a:t>Successful</a:t>
            </a:r>
            <a:r>
              <a:rPr b="0" lang="en-US" sz="3300" spc="-1" strike="noStrike">
                <a:latin typeface="Arial"/>
              </a:rPr>
              <a:t> Prototype installation</a:t>
            </a:r>
            <a:endParaRPr b="0" lang="en-US" sz="3300" spc="-1" strike="noStrike">
              <a:latin typeface="Arial"/>
            </a:endParaRPr>
          </a:p>
        </p:txBody>
      </p:sp>
      <p:pic>
        <p:nvPicPr>
          <p:cNvPr id="226" name="" descr=""/>
          <p:cNvPicPr/>
          <p:nvPr/>
        </p:nvPicPr>
        <p:blipFill>
          <a:blip r:embed="rId1"/>
          <a:stretch/>
        </p:blipFill>
        <p:spPr>
          <a:xfrm>
            <a:off x="1990080" y="1092600"/>
            <a:ext cx="5553720" cy="4165200"/>
          </a:xfrm>
          <a:prstGeom prst="rect">
            <a:avLst/>
          </a:prstGeom>
          <a:ln w="180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3300" spc="-1" strike="noStrike">
                <a:latin typeface="Arial"/>
              </a:rPr>
              <a:t>Alternative EMP-hardened designs</a:t>
            </a:r>
            <a:endParaRPr b="0" lang="en-US" sz="3300" spc="-1" strike="noStrike"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9000"/>
          </a:bodyPr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Relay-switched pi-networks and simple 6146 tube amplifiers can provide EMP-hardened end-amplifier exposed to antenna systems. With little need for </a:t>
            </a:r>
            <a:r>
              <a:rPr b="0" lang="en-US" sz="2400" spc="-1" strike="noStrike">
                <a:latin typeface="Arial"/>
              </a:rPr>
              <a:t>heat sinks</a:t>
            </a:r>
            <a:r>
              <a:rPr b="0" lang="en-US" sz="2400" spc="-1" strike="noStrike">
                <a:latin typeface="Arial"/>
              </a:rPr>
              <a:t> the volume difference isn’t that great and efficiency higher.</a:t>
            </a:r>
            <a:endParaRPr b="0" lang="en-US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A simple front-end vacuum tube preamp can shield the remainder of the receiver from EMP energy with modest design complexity.</a:t>
            </a:r>
            <a:endParaRPr b="0" lang="en-US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Fragile computer systems can use opto-isolators to isolate from much of the RF circuitry.   Hybrid designs (such as the sBitx) that perform SDR in a 0-50kHz window can be operated via optically isolated devices.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3300" spc="-1" strike="noStrike">
                <a:latin typeface="Arial"/>
              </a:rPr>
              <a:t>Conclusion</a:t>
            </a:r>
            <a:endParaRPr b="0" lang="en-US" sz="3300" spc="-1" strike="noStrike">
              <a:latin typeface="Arial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There ARE protective strategies that can be relatively easily employed and many are “dual use” – additionally protect against lightning or power line issues.</a:t>
            </a:r>
            <a:endParaRPr b="0" lang="en-US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Hams can assist in raising protective levels for critical systems, such as infrastructure-free HF </a:t>
            </a:r>
            <a:r>
              <a:rPr b="0" lang="en-US" sz="2400" spc="-1" strike="noStrike">
                <a:latin typeface="Arial"/>
              </a:rPr>
              <a:t>communications</a:t>
            </a:r>
            <a:endParaRPr b="0" lang="en-US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Becoming subject matter expert adds value to experienced hams who can balance priorities.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3300" spc="-1" strike="noStrike">
                <a:latin typeface="Arial"/>
              </a:rPr>
              <a:t>Comments / Discussion?</a:t>
            </a:r>
            <a:endParaRPr b="0" lang="en-US" sz="3300" spc="-1" strike="noStrike"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300" spc="-1" strike="noStrike">
              <a:latin typeface="Arial"/>
            </a:endParaRPr>
          </a:p>
        </p:txBody>
      </p:sp>
      <p:pic>
        <p:nvPicPr>
          <p:cNvPr id="170" name="" descr=""/>
          <p:cNvPicPr/>
          <p:nvPr/>
        </p:nvPicPr>
        <p:blipFill>
          <a:blip r:embed="rId1"/>
          <a:stretch/>
        </p:blipFill>
        <p:spPr>
          <a:xfrm>
            <a:off x="545760" y="1323720"/>
            <a:ext cx="4254840" cy="1648080"/>
          </a:xfrm>
          <a:prstGeom prst="rect">
            <a:avLst/>
          </a:prstGeom>
          <a:ln w="18000">
            <a:noFill/>
          </a:ln>
        </p:spPr>
      </p:pic>
      <p:pic>
        <p:nvPicPr>
          <p:cNvPr id="171" name="" descr=""/>
          <p:cNvPicPr/>
          <p:nvPr/>
        </p:nvPicPr>
        <p:blipFill>
          <a:blip r:embed="rId2"/>
          <a:stretch/>
        </p:blipFill>
        <p:spPr>
          <a:xfrm>
            <a:off x="4598640" y="1298160"/>
            <a:ext cx="4773960" cy="3959640"/>
          </a:xfrm>
          <a:prstGeom prst="rect">
            <a:avLst/>
          </a:prstGeom>
          <a:ln w="180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3300" spc="-1" strike="noStrike">
                <a:latin typeface="Arial"/>
              </a:rPr>
              <a:t>10-25 kV/m E Field (nano sec)</a:t>
            </a:r>
            <a:endParaRPr b="0" lang="en-US" sz="3300" spc="-1" strike="noStrike">
              <a:latin typeface="Arial"/>
            </a:endParaRPr>
          </a:p>
        </p:txBody>
      </p:sp>
      <p:pic>
        <p:nvPicPr>
          <p:cNvPr id="173" name="" descr=""/>
          <p:cNvPicPr/>
          <p:nvPr/>
        </p:nvPicPr>
        <p:blipFill>
          <a:blip r:embed="rId1"/>
          <a:stretch/>
        </p:blipFill>
        <p:spPr>
          <a:xfrm>
            <a:off x="2514600" y="996120"/>
            <a:ext cx="2994120" cy="4261680"/>
          </a:xfrm>
          <a:prstGeom prst="rect">
            <a:avLst/>
          </a:prstGeom>
          <a:ln w="18000">
            <a:noFill/>
          </a:ln>
        </p:spPr>
      </p:pic>
      <p:sp>
        <p:nvSpPr>
          <p:cNvPr id="174" name=""/>
          <p:cNvSpPr txBox="1"/>
          <p:nvPr/>
        </p:nvSpPr>
        <p:spPr>
          <a:xfrm>
            <a:off x="5647320" y="1828800"/>
            <a:ext cx="3725280" cy="602280"/>
          </a:xfrm>
          <a:prstGeom prst="rect">
            <a:avLst/>
          </a:prstGeom>
          <a:noFill/>
          <a:ln w="18000">
            <a:noFill/>
          </a:ln>
        </p:spPr>
        <p:txBody>
          <a:bodyPr lIns="90000" rIns="90000" tIns="45000" bIns="45000" anchor="t">
            <a:noAutofit/>
          </a:bodyPr>
          <a:p>
            <a:pPr algn="ctr"/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REF: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hlinkClick r:id="rId2"/>
              </a:rPr>
              <a:t>https://en.wikipedia.org/wiki/Nuclear_electromagnetic_pulse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3300" spc="-1" strike="noStrike">
                <a:latin typeface="Arial"/>
              </a:rPr>
              <a:t>Test Waveforms</a:t>
            </a:r>
            <a:endParaRPr b="0" lang="en-US" sz="3300" spc="-1" strike="noStrike"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00"/>
          </a:bodyPr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“</a:t>
            </a:r>
            <a:r>
              <a:rPr b="0" lang="en-US" sz="2400" spc="-1" strike="noStrike">
                <a:latin typeface="Arial"/>
              </a:rPr>
              <a:t>Advanced Fast Electromagnetic Pulse System (AFEMPS): A 3.5 MW pulser combined with a wire-spread antenna system provides system level testing and meets MIL-STD-2169B Early-Time HEMP Waveform”</a:t>
            </a:r>
            <a:endParaRPr b="0" lang="en-US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“</a:t>
            </a:r>
            <a:r>
              <a:rPr b="0" lang="en-US" sz="2400" spc="-1" strike="noStrike">
                <a:latin typeface="Arial"/>
              </a:rPr>
              <a:t>Vertical EMP Facility (VEMP): A VEMP using a 2.0 MW pulser is being developed to provide the Early-Time HEMP Waveform and is scheduled to be operational no earlier than January 2013.”</a:t>
            </a:r>
            <a:endParaRPr b="0" lang="en-US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  <a:hlinkClick r:id="rId1"/>
              </a:rPr>
              <a:t>https://www.wsmr.army.mil/tc/test/svc/neee/eme.html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3300" spc="-1" strike="noStrike">
                <a:latin typeface="Arial"/>
              </a:rPr>
              <a:t>What role do community Hams play?</a:t>
            </a:r>
            <a:r>
              <a:rPr b="0" lang="en-US" sz="3300" spc="-1" strike="noStrike">
                <a:latin typeface="Arial"/>
              </a:rPr>
              <a:t>	</a:t>
            </a:r>
            <a:endParaRPr b="0" lang="en-US" sz="3300" spc="-1" strike="noStrike"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Often Subject Matter Experts to assist community professionals.</a:t>
            </a:r>
            <a:endParaRPr b="0" lang="en-US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Recommend mitigation techniques commensurate with resources and balancing risks.</a:t>
            </a:r>
            <a:endParaRPr b="0" lang="en-US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(Rare but extremely damaging vs much more common storms)</a:t>
            </a:r>
            <a:endParaRPr b="0" lang="en-US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3300" spc="-1" strike="noStrike">
                <a:latin typeface="Arial"/>
              </a:rPr>
              <a:t>Refer to 2016 DHS Recommendations</a:t>
            </a:r>
            <a:endParaRPr b="0" lang="en-US" sz="3300" spc="-1" strike="noStrike">
              <a:latin typeface="Arial"/>
            </a:endParaRPr>
          </a:p>
        </p:txBody>
      </p:sp>
      <p:pic>
        <p:nvPicPr>
          <p:cNvPr id="180" name="" descr=""/>
          <p:cNvPicPr/>
          <p:nvPr/>
        </p:nvPicPr>
        <p:blipFill>
          <a:blip r:embed="rId1"/>
          <a:stretch/>
        </p:blipFill>
        <p:spPr>
          <a:xfrm>
            <a:off x="5029200" y="1055160"/>
            <a:ext cx="4085640" cy="4236480"/>
          </a:xfrm>
          <a:prstGeom prst="rect">
            <a:avLst/>
          </a:prstGeom>
          <a:ln w="18000">
            <a:noFill/>
          </a:ln>
        </p:spPr>
      </p:pic>
      <p:sp>
        <p:nvSpPr>
          <p:cNvPr id="181" name=""/>
          <p:cNvSpPr txBox="1"/>
          <p:nvPr/>
        </p:nvSpPr>
        <p:spPr>
          <a:xfrm>
            <a:off x="660960" y="1600200"/>
            <a:ext cx="4368240" cy="1828800"/>
          </a:xfrm>
          <a:prstGeom prst="rect">
            <a:avLst/>
          </a:prstGeom>
          <a:noFill/>
          <a:ln w="18000">
            <a:noFill/>
          </a:ln>
        </p:spPr>
        <p:txBody>
          <a:bodyPr lIns="90000" rIns="90000" tIns="45000" bIns="45000" anchor="t">
            <a:noAutofit/>
          </a:bodyPr>
          <a:p>
            <a:pPr algn="ctr"/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Graded series of “protection levels” – assist local authorities to recognize potential to get to higher levels.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3300" spc="-1" strike="noStrike">
                <a:latin typeface="Arial"/>
              </a:rPr>
              <a:t>Defensive Strategies</a:t>
            </a:r>
            <a:endParaRPr b="0" lang="en-US" sz="3300" spc="-1" strike="noStrike"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060"/>
              </a:spcBef>
              <a:buClr>
                <a:srgbClr val="000000"/>
              </a:buClr>
              <a:buFont typeface="StarSymbol"/>
              <a:buAutoNum type="arabicParenR"/>
            </a:pPr>
            <a:r>
              <a:rPr b="0" lang="en-US" sz="2400" spc="-1" strike="noStrike">
                <a:latin typeface="Arial"/>
              </a:rPr>
              <a:t>Bandwidth limitation:  by limiting bandwidth, total energy is limited.  (Our antenna systems naturally do this)</a:t>
            </a:r>
            <a:endParaRPr b="0" lang="en-US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Font typeface="StarSymbol"/>
              <a:buAutoNum type="arabicParenR"/>
            </a:pPr>
            <a:r>
              <a:rPr b="0" lang="en-US" sz="2400" spc="-1" strike="noStrike">
                <a:latin typeface="Arial"/>
              </a:rPr>
              <a:t>Voltage Clamping:  by gracefully arcing or active voltage clamping, limit the energy delivered to delicate circuits</a:t>
            </a:r>
            <a:endParaRPr b="0" lang="en-US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Font typeface="StarSymbol"/>
              <a:buAutoNum type="arabicParenR"/>
            </a:pPr>
            <a:r>
              <a:rPr b="0" lang="en-US" sz="2400" spc="-1" strike="noStrike">
                <a:latin typeface="Arial"/>
              </a:rPr>
              <a:t>Limit aperture exposed to E-field  (shorten wires, or SHIELD; extreme example is Faraday Cage)</a:t>
            </a:r>
            <a:endParaRPr b="0" lang="en-US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Font typeface="StarSymbol"/>
              <a:buAutoNum type="arabicParenR"/>
            </a:pPr>
            <a:endParaRPr b="0" lang="en-US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Font typeface="StarSymbol"/>
              <a:buAutoNum type="arabicParenR"/>
            </a:pP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3300" spc="-1" strike="noStrike">
                <a:latin typeface="Arial"/>
              </a:rPr>
              <a:t>Voltage Clamping</a:t>
            </a:r>
            <a:endParaRPr b="0" lang="en-US" sz="3300" spc="-1" strike="noStrike"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Coax cables will arc.   ? re-usable?</a:t>
            </a:r>
            <a:endParaRPr b="0" lang="en-US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Lightning arresters may add protection, particularly if bandwidth limitations have slowed down the “pulse”</a:t>
            </a:r>
            <a:endParaRPr b="0" lang="en-US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Gas-discharge tubes (low pressure gas) are standard protection, available in multiple voltages.   Standard device in ham radio lightning arrestors</a:t>
            </a:r>
            <a:endParaRPr b="0" lang="en-US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ESD diode protection</a:t>
            </a:r>
            <a:endParaRPr b="0" lang="en-US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Capacitive bandwidth limitation</a:t>
            </a:r>
            <a:endParaRPr b="0" lang="en-US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Application>LibreOffice/7.2.4.1$Windows_X86_64 LibreOffice_project/27d75539669ac387bb498e35313b970b7fe9c4f9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2024-02-15T21:41:51Z</dcterms:created>
  <dc:creator/>
  <dc:description/>
  <dc:language>en-US</dc:language>
  <cp:lastModifiedBy/>
  <dcterms:modified xsi:type="dcterms:W3CDTF">2024-02-19T09:21:27Z</dcterms:modified>
  <cp:revision>5</cp:revision>
  <dc:subject/>
  <dc:title>Blueprint Plans</dc:title>
</cp:coreProperties>
</file>