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32000" y="2985840"/>
            <a:ext cx="925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357120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638040" y="45000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5040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/>
          </p:nvPr>
        </p:nvSpPr>
        <p:spPr>
          <a:xfrm>
            <a:off x="357120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/>
          </p:nvPr>
        </p:nvSpPr>
        <p:spPr>
          <a:xfrm>
            <a:off x="6638040" y="7106400"/>
            <a:ext cx="292068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52680" y="71064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2680" y="4500000"/>
            <a:ext cx="442692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4000" y="7106400"/>
            <a:ext cx="9071640" cy="237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</p:blipFill>
        <p:spPr>
          <a:xfrm>
            <a:off x="0" y="1260000"/>
            <a:ext cx="1847520" cy="6300000"/>
          </a:xfrm>
          <a:prstGeom prst="rect">
            <a:avLst/>
          </a:prstGeom>
          <a:ln w="0"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</p:blipFill>
        <p:spPr>
          <a:xfrm>
            <a:off x="360" y="0"/>
            <a:ext cx="10079640" cy="1302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0000" y="193320"/>
            <a:ext cx="972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2551"/>
              </a:spcBef>
            </a:pPr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Click to edit the title text format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980000" y="1440000"/>
            <a:ext cx="792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Click to edit the outline text format</a:t>
            </a:r>
            <a:endParaRPr b="0" lang="en-IN" sz="3200" spc="-1" strike="noStrike">
              <a:latin typeface="Trebuchet M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Second Outline Level</a:t>
            </a:r>
            <a:endParaRPr b="0" lang="en-IN" sz="2800" spc="-1" strike="noStrike">
              <a:latin typeface="Trebuchet MS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Trebuchet MS"/>
              </a:rPr>
              <a:t>Third Outline Level</a:t>
            </a:r>
            <a:endParaRPr b="0" lang="en-IN" sz="2400" spc="-1" strike="noStrike">
              <a:latin typeface="Trebuchet M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Fourth Outline Level</a:t>
            </a:r>
            <a:endParaRPr b="0" lang="en-IN" sz="2000" spc="-1" strike="noStrike">
              <a:latin typeface="Trebuchet M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Trebuchet MS"/>
              </a:rPr>
              <a:t>Fifth Outline Level</a:t>
            </a:r>
            <a:endParaRPr b="0" lang="en-IN" sz="2000" spc="-1" strike="noStrike">
              <a:latin typeface="Trebuchet M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Sixth Outline Level</a:t>
            </a:r>
            <a:endParaRPr b="0" lang="en-IN" sz="2000" spc="-1" strike="noStrike">
              <a:latin typeface="Trebuchet M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Seventh Outline Level</a:t>
            </a:r>
            <a:endParaRPr b="0" lang="en-IN" sz="2000" spc="-1" strike="noStrike"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8064000" y="7092000"/>
            <a:ext cx="183564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B35D9075-19CB-455D-910C-C3F53E36F689}" type="slidenum">
              <a:rPr b="0" lang="en-IN" sz="1400" spc="-1" strike="noStrike"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4140000" y="7092000"/>
            <a:ext cx="378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1980000" y="7092000"/>
            <a:ext cx="198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</p:blipFill>
        <p:spPr>
          <a:xfrm>
            <a:off x="360" y="0"/>
            <a:ext cx="10079640" cy="13024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</p:blipFill>
        <p:spPr>
          <a:xfrm>
            <a:off x="720" y="6971040"/>
            <a:ext cx="10079640" cy="5889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Click to edit the title text format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Click to edit the outline text format</a:t>
            </a:r>
            <a:endParaRPr b="0" lang="en-IN" sz="3200" spc="-1" strike="noStrike">
              <a:latin typeface="Trebuchet M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Second Outline Level</a:t>
            </a:r>
            <a:endParaRPr b="0" lang="en-IN" sz="2800" spc="-1" strike="noStrike">
              <a:latin typeface="Trebuchet MS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Trebuchet MS"/>
              </a:rPr>
              <a:t>Third Outline Level</a:t>
            </a:r>
            <a:endParaRPr b="0" lang="en-IN" sz="2400" spc="-1" strike="noStrike">
              <a:latin typeface="Trebuchet M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Fourth Outline Level</a:t>
            </a:r>
            <a:endParaRPr b="0" lang="en-IN" sz="2000" spc="-1" strike="noStrike">
              <a:latin typeface="Trebuchet M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Trebuchet MS"/>
              </a:rPr>
              <a:t>Fifth Outline Level</a:t>
            </a:r>
            <a:endParaRPr b="0" lang="en-IN" sz="2000" spc="-1" strike="noStrike">
              <a:latin typeface="Trebuchet M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Sixth Outline Level</a:t>
            </a:r>
            <a:endParaRPr b="0" lang="en-IN" sz="2000" spc="-1" strike="noStrike">
              <a:latin typeface="Trebuchet M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Seventh Outline Level</a:t>
            </a:r>
            <a:endParaRPr b="0" lang="en-IN" sz="2000" spc="-1" strike="noStrike"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793F6194-98BD-4FD6-ABA1-2AD479CF6AAF}" type="slidenum"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2"/>
        </p:blipFill>
        <p:spPr>
          <a:xfrm>
            <a:off x="0" y="2844360"/>
            <a:ext cx="10079640" cy="151164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800" spc="-1" strike="noStrike">
                <a:solidFill>
                  <a:srgbClr val="ffffff"/>
                </a:solidFill>
                <a:latin typeface="Source Sans Pro"/>
              </a:rPr>
              <a:t>Click to edit the title text format</a:t>
            </a:r>
            <a:endParaRPr b="0" lang="en-IN" sz="4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52EC4F45-505C-4FBB-8164-172FA6E9B58D}" type="slidenum">
              <a:rPr b="0" lang="en-IN" sz="1400" spc="-1" strike="noStrike"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2"/>
        </p:blipFill>
        <p:spPr>
          <a:xfrm>
            <a:off x="360" y="6971040"/>
            <a:ext cx="10079640" cy="5889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417320"/>
            <a:ext cx="9071640" cy="3154680"/>
          </a:xfrm>
          <a:prstGeom prst="rect">
            <a:avLst/>
          </a:prstGeom>
          <a:noFill/>
          <a:ln w="36000">
            <a:solidFill>
              <a:srgbClr val="94bd5e"/>
            </a:solidFill>
            <a:round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800" spc="-1" strike="noStrike">
                <a:solidFill>
                  <a:srgbClr val="000000"/>
                </a:solidFill>
                <a:latin typeface="Source Sans Pro"/>
              </a:rPr>
              <a:t>Click to edit the title text format</a:t>
            </a:r>
            <a:endParaRPr b="0" lang="en-IN" sz="48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40000" y="486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Click to edit the outline text format</a:t>
            </a:r>
            <a:endParaRPr b="0" lang="en-IN" sz="2000" spc="-1" strike="noStrike">
              <a:latin typeface="Trebuchet MS"/>
            </a:endParaRPr>
          </a:p>
          <a:p>
            <a:pPr lvl="1" marL="864000" indent="-324000" algn="r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Second Outline Level</a:t>
            </a:r>
            <a:endParaRPr b="0" lang="en-IN" sz="2800" spc="-1" strike="noStrike">
              <a:latin typeface="Trebuchet MS"/>
            </a:endParaRPr>
          </a:p>
          <a:p>
            <a:pPr lvl="2" marL="1296000" indent="-288000" algn="r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Trebuchet MS"/>
              </a:rPr>
              <a:t>Third Outline Level</a:t>
            </a:r>
            <a:endParaRPr b="0" lang="en-IN" sz="2400" spc="-1" strike="noStrike">
              <a:latin typeface="Trebuchet MS"/>
            </a:endParaRPr>
          </a:p>
          <a:p>
            <a:pPr lvl="3" marL="1728000" indent="-216000" algn="r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Fourth Outline Level</a:t>
            </a:r>
            <a:endParaRPr b="0" lang="en-IN" sz="2000" spc="-1" strike="noStrike">
              <a:latin typeface="Trebuchet MS"/>
            </a:endParaRPr>
          </a:p>
          <a:p>
            <a:pPr lvl="4" marL="2160000" indent="-216000" algn="r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Trebuchet MS"/>
              </a:rPr>
              <a:t>Fifth Outline Level</a:t>
            </a:r>
            <a:endParaRPr b="0" lang="en-IN" sz="2000" spc="-1" strike="noStrike">
              <a:latin typeface="Trebuchet MS"/>
            </a:endParaRPr>
          </a:p>
          <a:p>
            <a:pPr lvl="5" marL="2592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Sixth Outline Level</a:t>
            </a:r>
            <a:endParaRPr b="0" lang="en-IN" sz="2000" spc="-1" strike="noStrike">
              <a:latin typeface="Trebuchet MS"/>
            </a:endParaRPr>
          </a:p>
          <a:p>
            <a:pPr lvl="6" marL="3024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Seventh Outline Level</a:t>
            </a:r>
            <a:endParaRPr b="0" lang="en-IN" sz="2000" spc="-1" strike="noStrike">
              <a:latin typeface="Trebuchet M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20B0E4D5-D0D2-4491-898B-7E23B5956B60}" type="slidenum">
              <a:rPr b="0" lang="en-IN" sz="14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3"/>
        </p:blipFill>
        <p:spPr>
          <a:xfrm>
            <a:off x="360" y="0"/>
            <a:ext cx="10079640" cy="655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144360" y="2520000"/>
            <a:ext cx="5075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ftr"/>
          </p:nvPr>
        </p:nvSpPr>
        <p:spPr>
          <a:xfrm>
            <a:off x="3447360" y="7092000"/>
            <a:ext cx="3195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70B16EB3-5714-424A-85EC-B9455B6B9912}" type="slidenum">
              <a:rPr b="0" lang="en-IN" sz="1400" spc="-1" strike="noStrike"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2"/>
        </p:blipFill>
        <p:spPr>
          <a:xfrm>
            <a:off x="-43920" y="5580000"/>
            <a:ext cx="2923920" cy="112356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0" y="5577840"/>
            <a:ext cx="288000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2800" spc="-1" strike="noStrike">
                <a:solidFill>
                  <a:srgbClr val="ffffff"/>
                </a:solidFill>
                <a:latin typeface="Source Sans Pro"/>
              </a:rPr>
              <a:t>Click to edit the title text format</a:t>
            </a:r>
            <a:endParaRPr b="0" lang="en-IN" sz="28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193320"/>
            <a:ext cx="9071640" cy="106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Trebuchet MS"/>
              </a:rPr>
              <a:t>Click to edit the title text format</a:t>
            </a:r>
            <a:endParaRPr b="0" lang="en-IN" sz="4400" spc="-1" strike="noStrike"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62000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Click to edit the outline text format</a:t>
            </a:r>
            <a:endParaRPr b="0" lang="en-IN" sz="3200" spc="-1" strike="noStrike">
              <a:latin typeface="Trebuchet M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Second Outline Level</a:t>
            </a:r>
            <a:endParaRPr b="0" lang="en-IN" sz="2800" spc="-1" strike="noStrike">
              <a:latin typeface="Trebuchet MS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latin typeface="Trebuchet MS"/>
              </a:rPr>
              <a:t>Third Outline Level</a:t>
            </a:r>
            <a:endParaRPr b="0" lang="en-IN" sz="2400" spc="-1" strike="noStrike">
              <a:latin typeface="Trebuchet M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Fourth Outline Level</a:t>
            </a:r>
            <a:endParaRPr b="0" lang="en-IN" sz="2000" spc="-1" strike="noStrike">
              <a:latin typeface="Trebuchet M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Trebuchet MS"/>
              </a:rPr>
              <a:t>Fifth Outline Level</a:t>
            </a:r>
            <a:endParaRPr b="0" lang="en-IN" sz="2000" spc="-1" strike="noStrike">
              <a:latin typeface="Trebuchet M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Sixth Outline Level</a:t>
            </a:r>
            <a:endParaRPr b="0" lang="en-IN" sz="2000" spc="-1" strike="noStrike">
              <a:latin typeface="Trebuchet M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Trebuchet MS"/>
              </a:rPr>
              <a:t>Seventh Outline Level</a:t>
            </a:r>
            <a:endParaRPr b="0" lang="en-IN" sz="2000" spc="-1" strike="noStrike">
              <a:latin typeface="Trebuchet M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latin typeface="Trebuchet MS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1400" spc="-1" strike="noStrike">
                <a:latin typeface="Trebuchet MS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/>
            <a:fld id="{FD6046B5-355A-4CD9-9A6B-70A4EF70FC58}" type="slidenum">
              <a:rPr b="0" lang="en-IN" sz="1400" spc="-1" strike="noStrike">
                <a:latin typeface="Trebuchet MS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s://cdn.automationdirect.com/static/manuals/emifilters/MIF23.pdf" TargetMode="External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1400760"/>
            <a:ext cx="9071640" cy="3188160"/>
          </a:xfrm>
          <a:prstGeom prst="rect">
            <a:avLst/>
          </a:prstGeom>
          <a:noFill/>
          <a:ln w="36000">
            <a:solidFill>
              <a:srgbClr val="94bd5e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8000"/>
              </a:lnSpc>
            </a:pPr>
            <a:r>
              <a:rPr b="0" lang="en-IN" sz="4400" spc="-1" strike="noStrike">
                <a:solidFill>
                  <a:srgbClr val="000000"/>
                </a:solidFill>
                <a:latin typeface="Trebuchet MS"/>
              </a:rPr>
              <a:t>How much protection do </a:t>
            </a:r>
            <a:br/>
            <a:r>
              <a:rPr b="0" lang="en-IN" sz="4400" spc="-1" strike="noStrike">
                <a:solidFill>
                  <a:srgbClr val="000000"/>
                </a:solidFill>
                <a:latin typeface="Trebuchet MS"/>
              </a:rPr>
              <a:t>FCC Part 15 Conducted Noise Limits Provide?</a:t>
            </a:r>
            <a:br/>
            <a:br/>
            <a:r>
              <a:rPr b="0" lang="en-IN" sz="4400" spc="-1" strike="noStrike">
                <a:solidFill>
                  <a:srgbClr val="000000"/>
                </a:solidFill>
                <a:latin typeface="Trebuchet MS"/>
              </a:rPr>
              <a:t>Will your radio </a:t>
            </a:r>
            <a:r>
              <a:rPr b="0" i="1" lang="en-IN" sz="4400" spc="-1" strike="noStrike">
                <a:solidFill>
                  <a:srgbClr val="000000"/>
                </a:solidFill>
                <a:latin typeface="Trebuchet MS"/>
              </a:rPr>
              <a:t>work</a:t>
            </a:r>
            <a:r>
              <a:rPr b="0" lang="en-IN" sz="4400" spc="-1" strike="noStrike">
                <a:solidFill>
                  <a:srgbClr val="000000"/>
                </a:solidFill>
                <a:latin typeface="Trebuchet MS"/>
              </a:rPr>
              <a:t> at your EOC?</a:t>
            </a:r>
            <a:endParaRPr b="0" lang="en-IN" sz="4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540000" y="4860000"/>
            <a:ext cx="9071640" cy="198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3200" spc="-1" strike="noStrike">
                <a:latin typeface="Source Sans Pro"/>
              </a:rPr>
              <a:t>Gordon Gibby MD</a:t>
            </a:r>
            <a:endParaRPr b="0" lang="en-IN" sz="3200" spc="-1" strike="noStrike">
              <a:latin typeface="Source Sans Pro"/>
            </a:endParaRPr>
          </a:p>
          <a:p>
            <a:pPr algn="ctr"/>
            <a:r>
              <a:rPr b="0" lang="en-IN" sz="3200" spc="-1" strike="noStrike">
                <a:latin typeface="Source Sans Pro"/>
              </a:rPr>
              <a:t>KX4Z NCS521</a:t>
            </a:r>
            <a:endParaRPr b="0" lang="en-IN" sz="3200" spc="-1" strike="noStrike">
              <a:latin typeface="Source Sans Pro"/>
            </a:endParaRPr>
          </a:p>
          <a:p>
            <a:pPr algn="ctr"/>
            <a:r>
              <a:rPr b="0" lang="en-IN" sz="3200" spc="-1" strike="noStrike">
                <a:latin typeface="Source Sans Pro"/>
              </a:rPr>
              <a:t>February 2024 / TECHCON 10</a:t>
            </a:r>
            <a:endParaRPr b="0" lang="en-IN" sz="3200" spc="-1" strike="noStrike"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FCC Conducted Noise Limits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</p:blipFill>
        <p:spPr>
          <a:xfrm>
            <a:off x="1080000" y="1800000"/>
            <a:ext cx="7920000" cy="3386880"/>
          </a:xfrm>
          <a:prstGeom prst="rect">
            <a:avLst/>
          </a:prstGeom>
          <a:ln w="0">
            <a:noFill/>
          </a:ln>
        </p:spPr>
      </p:pic>
      <p:sp>
        <p:nvSpPr>
          <p:cNvPr id="274" name=""/>
          <p:cNvSpPr txBox="1"/>
          <p:nvPr/>
        </p:nvSpPr>
        <p:spPr>
          <a:xfrm>
            <a:off x="900000" y="5563800"/>
            <a:ext cx="4763520" cy="37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IN" sz="1800" spc="-1" strike="noStrike">
                <a:latin typeface="Source Sans Pro"/>
              </a:rPr>
              <a:t>Class B = residential;   Class A = commercial, etc. </a:t>
            </a:r>
            <a:endParaRPr b="0" lang="en-IN" sz="1800" spc="-1" strike="noStrike"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Alachua County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Existing EOC has tremendous RF noise detected inside, on the roof, on the ground wiring, and everywhere throughout, presumably from computers and switching backup supplies.  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This necessitated very long coaxial cable runs to place antennas at good distances from the building. 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County is renovating a structure for a new EOC and proposes to put in uninterruptible power supplies potentially re-creating the problem.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Need to be able to advise designers now to specify equipment and installations that will NOT recreate the problem.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Device Under Test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16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3400 Watt Dual Fuel (Propane/Gasoline) inverter-based generator advertising Class B compliance.</a:t>
            </a:r>
            <a:endParaRPr b="0" lang="en-IN" sz="3200" spc="-1" strike="noStrike">
              <a:latin typeface="Trebuchet MS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</p:blipFill>
        <p:spPr>
          <a:xfrm>
            <a:off x="3612960" y="2435040"/>
            <a:ext cx="4667040" cy="350496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Known Noise Maker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522000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Our team has considerable experience with this inverter generator (and others) and knows that extensive filtering (&gt;50dB) is required to allow it to operate in the neighborhood of HF antennas. (Despite Class B rating) </a:t>
            </a:r>
            <a:endParaRPr b="0" lang="en-IN" sz="3200" spc="-1" strike="noStrike">
              <a:latin typeface="Trebuchet MS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</p:blipFill>
        <p:spPr>
          <a:xfrm>
            <a:off x="5760000" y="1440000"/>
            <a:ext cx="4302360" cy="3895920"/>
          </a:xfrm>
          <a:prstGeom prst="rect">
            <a:avLst/>
          </a:prstGeom>
          <a:ln w="0">
            <a:noFill/>
          </a:ln>
        </p:spPr>
      </p:pic>
      <p:sp>
        <p:nvSpPr>
          <p:cNvPr id="285" name=""/>
          <p:cNvSpPr txBox="1"/>
          <p:nvPr/>
        </p:nvSpPr>
        <p:spPr>
          <a:xfrm>
            <a:off x="720000" y="5760000"/>
            <a:ext cx="8219880" cy="6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IN" sz="1800" spc="-1" strike="noStrike">
                <a:latin typeface="Source Sans Pro"/>
              </a:rPr>
              <a:t>REFERENCE:  </a:t>
            </a:r>
            <a:r>
              <a:rPr b="0" lang="en-IN" sz="1800" spc="-1" strike="noStrike">
                <a:latin typeface="Source Sans Pro"/>
                <a:hlinkClick r:id="rId2"/>
              </a:rPr>
              <a:t>https://cdn.automationdirect.com/static/manuals/emifilters/MIF23.pdf</a:t>
            </a:r>
            <a:endParaRPr b="0" lang="en-IN" sz="1800" spc="-1" strike="noStrike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latin typeface="Source Sans Pro"/>
              </a:rPr>
              <a:t>“</a:t>
            </a:r>
            <a:r>
              <a:rPr b="0" lang="en-IN" sz="1800" spc="-1" strike="noStrike">
                <a:latin typeface="Source Sans Pro"/>
              </a:rPr>
              <a:t>Filter Insertion Loss Characteristics, CISPR 17 – 50 Ohm method”</a:t>
            </a:r>
            <a:endParaRPr b="0" lang="en-IN" sz="1800" spc="-1" strike="noStrike"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METHOD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Conducted Noise Measurement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V-type LISN constructed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Trebuchet MS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</p:blipFill>
        <p:spPr>
          <a:xfrm>
            <a:off x="1036440" y="1510200"/>
            <a:ext cx="8124480" cy="460008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Purpose of FCC-required LISN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In case of device requiring AC power, prevents noise from AC lines reaching device and contaminating test.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Provides 50 ohm load for frequencies of interest to device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Provides separating impedance (50 uH) thought to </a:t>
            </a:r>
            <a:r>
              <a:rPr b="0" lang="en-IN" sz="3200" spc="-1" strike="noStrike">
                <a:latin typeface="Trebuchet MS"/>
              </a:rPr>
              <a:t>simulate</a:t>
            </a:r>
            <a:r>
              <a:rPr b="0" lang="en-IN" sz="3200" spc="-1" strike="noStrike">
                <a:latin typeface="Trebuchet MS"/>
              </a:rPr>
              <a:t> 30meters of house wiring.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These devices are extremely $$$$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Monitor Tap:  0.01uF cap instead of 0.1 (easily handles lowest frequency of interest)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High Pass Filter (500kHz) added to reduce overloading of spectrum </a:t>
            </a:r>
            <a:r>
              <a:rPr b="0" lang="en-IN" sz="3200" spc="-1" strike="noStrike">
                <a:latin typeface="Trebuchet MS"/>
              </a:rPr>
              <a:t>analyser</a:t>
            </a:r>
            <a:r>
              <a:rPr b="0" lang="en-IN" sz="3200" spc="-1" strike="noStrike">
                <a:latin typeface="Trebuchet MS"/>
              </a:rPr>
              <a:t> by lower order harmonics (distortion) of the inverter output as not concerned by those.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Sufficient external 50 ohm pad attenuators used to allow analyzer to operate.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Measurements at 3.5, 7, 10.1 MHz.   10 kHz BW (nearest available to 9kHz standard)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Adequacy of LISN assessed by measuring SWR from the “hot” side. </a:t>
            </a:r>
            <a:endParaRPr b="0" lang="en-IN" sz="3200" spc="-1" strike="noStrike">
              <a:latin typeface="Trebuchet MS"/>
            </a:endParaRPr>
          </a:p>
          <a:p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NOISE MEASUREMENT – combined differential + common mode measured from both hot and neutral wiring from generator versus ground.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Generator GROUNDED by approx 5 foot #14 wire directly to solid ground rod.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Note this is DIFFERENT from FCC prescribed measurement (DUT on 80cm high table, grounded only through cable, ground plane underneath) 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Goal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Provide guidance to facility designers so that incidental or unintentional radiators will not disrupt or hamper backup High Frequency (HF) radio communications by radiating noise.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Answer the question of whether advertised compliance with FCC Part 15 conducted noise limits is sufficient protection.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Radiated Noise Measurement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30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Not-to-Scale approximate physical setup.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When appropriate, generator powers 2</a:t>
            </a:r>
            <a:r>
              <a:rPr b="0" lang="en-IN" sz="3200" spc="-1" strike="noStrike" baseline="14000000">
                <a:latin typeface="Trebuchet MS"/>
              </a:rPr>
              <a:t>nd</a:t>
            </a:r>
            <a:r>
              <a:rPr b="0" lang="en-IN" sz="3200" spc="-1" strike="noStrike">
                <a:latin typeface="Trebuchet MS"/>
              </a:rPr>
              <a:t> floor and portions of 1</a:t>
            </a:r>
            <a:r>
              <a:rPr b="0" lang="en-IN" sz="3200" spc="-1" strike="noStrike" baseline="14000000">
                <a:latin typeface="Trebuchet MS"/>
              </a:rPr>
              <a:t>st</a:t>
            </a:r>
            <a:r>
              <a:rPr b="0" lang="en-IN" sz="3200" spc="-1" strike="noStrike">
                <a:latin typeface="Trebuchet MS"/>
              </a:rPr>
              <a:t> floor</a:t>
            </a:r>
            <a:endParaRPr b="0" lang="en-IN" sz="3200" spc="-1" strike="noStrike">
              <a:latin typeface="Trebuchet MS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</p:blipFill>
        <p:spPr>
          <a:xfrm>
            <a:off x="4643640" y="1980000"/>
            <a:ext cx="5076360" cy="34002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Antenna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Non-resonant antenna approx 100 feet long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300 ohm window line to T tuner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Assumption made that antenna is “full sized” for each band.  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At each frequency, manual T-type antenna tuner set for SWR&lt;= 1.5:1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Measurement of received energy taken at 3.5, 7, 10.1 MHz @ 10kHz Bandwidth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Noise floor of spectrum </a:t>
            </a:r>
            <a:r>
              <a:rPr b="0" lang="en-IN" sz="3200" spc="-1" strike="noStrike">
                <a:latin typeface="Trebuchet MS"/>
              </a:rPr>
              <a:t>analyser</a:t>
            </a:r>
            <a:r>
              <a:rPr b="0" lang="en-IN" sz="3200" spc="-1" strike="noStrike">
                <a:latin typeface="Trebuchet MS"/>
              </a:rPr>
              <a:t> measured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Baseline received without generator.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Measurement with generator powering house.</a:t>
            </a:r>
            <a:endParaRPr b="0" lang="en-IN" sz="3200" spc="-1" strike="noStrike">
              <a:latin typeface="Trebuchet MS"/>
            </a:endParaRPr>
          </a:p>
          <a:p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Relevant RF Equations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</p:blipFill>
        <p:spPr>
          <a:xfrm>
            <a:off x="360000" y="1954440"/>
            <a:ext cx="9360000" cy="396036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AF for full size dipole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1"/>
        </p:blipFill>
        <p:spPr>
          <a:xfrm>
            <a:off x="360000" y="1933200"/>
            <a:ext cx="9360000" cy="400284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RESULTS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342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Assessment of adequate of home constructed  LISN</a:t>
            </a:r>
            <a:endParaRPr b="0" lang="en-IN" sz="3200" spc="-1" strike="noStrike">
              <a:latin typeface="Trebuchet MS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/>
        </p:blipFill>
        <p:spPr>
          <a:xfrm>
            <a:off x="5663160" y="1620000"/>
            <a:ext cx="2616840" cy="45000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Conducted Noise Measurements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</p:blipFill>
        <p:spPr>
          <a:xfrm>
            <a:off x="360000" y="2500920"/>
            <a:ext cx="9360000" cy="28674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</p:blipFill>
        <p:spPr>
          <a:xfrm>
            <a:off x="540000" y="1440000"/>
            <a:ext cx="9259560" cy="54000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Conducted Noise in FCC Units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</p:blipFill>
        <p:spPr>
          <a:xfrm>
            <a:off x="360000" y="2369880"/>
            <a:ext cx="9360000" cy="312948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HF Backup Communications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Dangerous world.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Public switched telecommunications have multiple vulnerabilities not only to weather, but also to malicious intent of hackers or state actors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HF communications are infrastructure-independent.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Government, military and private entities therefore often use HF as a backup.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Received Noise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/>
        </p:blipFill>
        <p:spPr>
          <a:xfrm>
            <a:off x="360000" y="1681560"/>
            <a:ext cx="9360000" cy="450648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DISCUSSION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Grounding and generator placement enhanced radiation – but are prudent and normal expected safety procedures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Generator is 6 years old.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LISN data suggest adequate performance of  LISN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Background RF measurements fall nicely of RSGB data between “Rural” and “Quiet Rural” suggesting appropriateness of AF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Background noise measured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1"/>
        </p:blipFill>
        <p:spPr>
          <a:xfrm>
            <a:off x="1317240" y="1265400"/>
            <a:ext cx="7142760" cy="55746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Passive Environment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Key understanding that the environment is LINEAR.  ie. Doubling noise radiated will double noise received.  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Therefore all results can be linearly scaled down to “control background” to find the necessary limit on ACTUAL conducted noise to avoid hampering RF reception. 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60000" y="-14400"/>
            <a:ext cx="9360000" cy="13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Computation of Required Performance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</p:blipFill>
        <p:spPr>
          <a:xfrm>
            <a:off x="1317240" y="1440000"/>
            <a:ext cx="7445520" cy="49896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Illustrative Results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</p:blipFill>
        <p:spPr>
          <a:xfrm>
            <a:off x="360000" y="1974960"/>
            <a:ext cx="9360000" cy="391932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en-IN" sz="4400" spc="-1" strike="noStrike">
                <a:solidFill>
                  <a:srgbClr val="ffffff"/>
                </a:solidFill>
                <a:latin typeface="Trebuchet MS"/>
              </a:rPr>
              <a:t>This one anecdotal situation:</a:t>
            </a:r>
            <a:endParaRPr b="0" i="1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360000" y="1476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Stated compliance with FCC limits – even Class B limits – is NOT ENOUGH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ACTUAL performance in realistic situation is far more important.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80 meters:  Req. 9DB below Class A or meet Class B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40 meters:  Req actually meeting either A or B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30 meters:  Req actually under Class A by 11 dB or under Class B by 1 dB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Only one situation studied.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Actual performance far more important than contrived laboratory claims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Inadequate performance can be salvaged by</a:t>
            </a:r>
            <a:endParaRPr b="0" lang="en-IN" sz="3200" spc="-1" strike="noStrike">
              <a:latin typeface="Trebuchet M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Pre filtering</a:t>
            </a:r>
            <a:r>
              <a:rPr b="0" lang="en-IN" sz="2800" spc="-1" strike="noStrike">
                <a:latin typeface="Trebuchet MS"/>
              </a:rPr>
              <a:t> with industrial filters safely mounted</a:t>
            </a:r>
            <a:endParaRPr b="0" lang="en-IN" sz="2800" spc="-1" strike="noStrike">
              <a:latin typeface="Trebuchet M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latin typeface="Trebuchet MS"/>
              </a:rPr>
              <a:t>Prefiltering with some consumer filters available</a:t>
            </a:r>
            <a:endParaRPr b="0" lang="en-IN" sz="28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1"/>
        </p:blipFill>
        <p:spPr>
          <a:xfrm>
            <a:off x="698040" y="1440000"/>
            <a:ext cx="1919160" cy="2340000"/>
          </a:xfrm>
          <a:prstGeom prst="rect">
            <a:avLst/>
          </a:prstGeom>
          <a:ln w="0">
            <a:noFill/>
          </a:ln>
        </p:spPr>
      </p:pic>
      <p:sp>
        <p:nvSpPr>
          <p:cNvPr id="339" name=""/>
          <p:cNvSpPr txBox="1"/>
          <p:nvPr/>
        </p:nvSpPr>
        <p:spPr>
          <a:xfrm>
            <a:off x="2880000" y="1620000"/>
            <a:ext cx="7020000" cy="6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IN" sz="1800" spc="-1" strike="noStrike">
                <a:latin typeface="Source Sans Pro"/>
              </a:rPr>
              <a:t>https://www.digikey.com/en/products/detail/qualtek/849-20%2F004/1680215</a:t>
            </a:r>
            <a:endParaRPr b="0" lang="en-IN" sz="1800" spc="-1" strike="noStrike">
              <a:latin typeface="Source Sans Pro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2"/>
        </p:blipFill>
        <p:spPr>
          <a:xfrm>
            <a:off x="360000" y="3960000"/>
            <a:ext cx="3628800" cy="2504880"/>
          </a:xfrm>
          <a:prstGeom prst="rect">
            <a:avLst/>
          </a:prstGeom>
          <a:ln w="0">
            <a:noFill/>
          </a:ln>
        </p:spPr>
      </p:pic>
      <p:sp>
        <p:nvSpPr>
          <p:cNvPr id="341" name=""/>
          <p:cNvSpPr txBox="1"/>
          <p:nvPr/>
        </p:nvSpPr>
        <p:spPr>
          <a:xfrm>
            <a:off x="4140000" y="3780000"/>
            <a:ext cx="5760000" cy="6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IN" sz="1800" spc="-1" strike="noStrike">
                <a:latin typeface="Source Sans Pro"/>
              </a:rPr>
              <a:t>https://www.apc.com/us/en/product/C2/apc-av-c-type-2-outlet-wall-mount-power-filter-120v</a:t>
            </a:r>
            <a:endParaRPr b="0" lang="en-IN" sz="1800" spc="-1" strike="noStrike"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Examples include Florida Division of Emergency Management using federally provided SHARES frequencies / log-periodic and loop antenna for backup communications to Florida Counties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Military using NVIS and other communications for battlefield communications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Traditional backup Embassy long-range communications.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Recent interest by stockbrokers for decreased latency communications.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1"/>
        </p:blipFill>
        <p:spPr>
          <a:xfrm>
            <a:off x="360000" y="1440000"/>
            <a:ext cx="2809440" cy="4333680"/>
          </a:xfrm>
          <a:prstGeom prst="rect">
            <a:avLst/>
          </a:prstGeom>
          <a:ln w="0">
            <a:noFill/>
          </a:ln>
        </p:spPr>
      </p:pic>
      <p:sp>
        <p:nvSpPr>
          <p:cNvPr id="344" name=""/>
          <p:cNvSpPr txBox="1"/>
          <p:nvPr/>
        </p:nvSpPr>
        <p:spPr>
          <a:xfrm>
            <a:off x="3420000" y="1800000"/>
            <a:ext cx="6480000" cy="6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IN" sz="1800" spc="-1" strike="noStrike">
                <a:latin typeface="Source Sans Pro"/>
              </a:rPr>
              <a:t>https://tripplite.eaton.com/isobar-2-outlet-surge-protector-direct-plug-in-1410-joules-3-leds-black-housing-5-in-height~ULTRABLOK</a:t>
            </a:r>
            <a:endParaRPr b="0" lang="en-IN" sz="1800" spc="-1" strike="noStrike"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Consequences of failure to protect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Hampered communications at all times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Volunteers will be acutely aware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Facility will be judged substandard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Attrition of volunteers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Resulting loss of federal “match”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Lack of capability when needed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Questions / Comments?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68000" y="2985840"/>
            <a:ext cx="925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6000" spc="-1" strike="noStrike">
                <a:solidFill>
                  <a:srgbClr val="ffffff"/>
                </a:solidFill>
                <a:latin typeface="Source Sans Pro"/>
              </a:rPr>
              <a:t>Thank You!</a:t>
            </a:r>
            <a:endParaRPr b="0" lang="en-IN" sz="6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  <p:transition spd="slow">
    <p:fade thruBlk="true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Damage to HF backup communications can severely hamper coordination and control in the event that normal communications are overloaded or damaged.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Examples include Katrina, Iowa derecchos and many more instances where weather degraded normal comms, misaligned microwave antennas, downed towers, or fire engulfed facilities.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Path Budget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HF communications may be operating at the tail end of the allowable path budget.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Adding 10dB of noise beyond background can be extremely disruptive to HF communications.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Unavoidable Noise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</p:blipFill>
        <p:spPr>
          <a:xfrm>
            <a:off x="1620000" y="1440000"/>
            <a:ext cx="7085160" cy="5529600"/>
          </a:xfrm>
          <a:prstGeom prst="rect">
            <a:avLst/>
          </a:prstGeom>
          <a:ln w="0">
            <a:noFill/>
          </a:ln>
        </p:spPr>
      </p:pic>
    </p:spTree>
  </p:cSld>
  <p:transition spd="slow">
    <p:fade thruBlk="true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FCC Limits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Above 30MHz Part 15 (and European CISPR regulations) require measurement of RADIATED noise.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Below 30 MHz, only conducted noise is regulated.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Why?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solidFill>
                  <a:srgbClr val="ffffff"/>
                </a:solidFill>
                <a:latin typeface="Trebuchet MS"/>
              </a:rPr>
              <a:t>Inefficient Radiators</a:t>
            </a:r>
            <a:endParaRPr b="0" lang="en-IN" sz="4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Conventional engineering wisdom: antenna &lt; 1/6 wavelength is inefficient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Primary radiator of many devices is their power cord, which is short.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Building wiring is highly variable and cannot be specified.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Therefore, the only known radiator (power cord) is inefficient.  </a:t>
            </a:r>
            <a:endParaRPr b="0" lang="en-IN" sz="3200" spc="-1" strike="noStrike">
              <a:latin typeface="Trebuchet M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Trebuchet MS"/>
              </a:rPr>
              <a:t>More effective to limit the CONDUCTION of noise into that wiring, which will limit the power available to the (unknown) eventual building wiring.</a:t>
            </a:r>
            <a:endParaRPr b="0" lang="en-IN" sz="3200" spc="-1" strike="noStrike">
              <a:latin typeface="Trebuchet MS"/>
            </a:endParaRPr>
          </a:p>
        </p:txBody>
      </p:sp>
    </p:spTree>
  </p:cSld>
  <p:transition spd="slow">
    <p:fade thruBlk="true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2024-02-16T06:56:45Z</dcterms:created>
  <dc:creator/>
  <dc:description>
A presentation by Avinash Joshi released under GPL3. Anyone is free to use, modify and republish the work :)
http://avinashjoshi.co.in</dc:description>
  <cp:keywords>presentation presentation template official formal informal</cp:keywords>
  <dc:language>en-US</dc:language>
  <cp:lastModifiedBy/>
  <dcterms:modified xsi:type="dcterms:W3CDTF">2024-02-19T11:32:40Z</dcterms:modified>
  <cp:revision>5</cp:revision>
  <dc:subject>A neat professional presentation template with summary</dc:subject>
  <dc:title>red-menus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>mail@avinashjoshi.co.in</vt:lpwstr>
  </property>
  <property fmtid="{D5CDD505-2E9C-101B-9397-08002B2CF9AE}" pid="3" name="License">
    <vt:lpwstr>GPL3</vt:lpwstr>
  </property>
  <property fmtid="{D5CDD505-2E9C-101B-9397-08002B2CF9AE}" pid="4" name="Website">
    <vt:lpwstr>http://avinashjoshi.co.in</vt:lpwstr>
  </property>
</Properties>
</file>