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53.jpeg" ContentType="image/jpeg"/>
  <Override PartName="/ppt/media/image28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58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63.jpeg" ContentType="image/jpeg"/>
  <Override PartName="/ppt/media/image17.png" ContentType="image/png"/>
  <Override PartName="/ppt/media/image18.png" ContentType="image/png"/>
  <Override PartName="/ppt/media/image52.jpeg" ContentType="image/jpeg"/>
  <Override PartName="/ppt/media/image19.png" ContentType="image/png"/>
  <Override PartName="/ppt/media/image20.png" ContentType="image/png"/>
  <Override PartName="/ppt/media/image4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37.png" ContentType="image/png"/>
  <Override PartName="/ppt/media/image27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jpeg" ContentType="image/jpeg"/>
  <Override PartName="/ppt/media/image45.png" ContentType="image/png"/>
  <Override PartName="/ppt/media/image39.jpeg" ContentType="image/jpeg"/>
  <Override PartName="/ppt/media/image55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9.jpeg" ContentType="image/jpeg"/>
  <Override PartName="/ppt/media/image44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jpeg" ContentType="image/jpeg"/>
  <Override PartName="/ppt/media/image51.jpeg" ContentType="image/jpeg"/>
  <Override PartName="/ppt/media/image54.jpeg" ContentType="image/jpeg"/>
  <Override PartName="/ppt/media/image56.png" ContentType="image/png"/>
  <Override PartName="/ppt/media/image57.png" ContentType="image/png"/>
  <Override PartName="/ppt/media/image60.png" ContentType="image/png"/>
  <Override PartName="/ppt/media/image61.png" ContentType="image/png"/>
  <Override PartName="/ppt/media/image6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00000" y="4630320"/>
            <a:ext cx="82800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426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00000" y="463032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42600" y="463032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99360" y="234000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499080" y="234000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00000" y="463032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99360" y="463032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499080" y="4630320"/>
            <a:ext cx="26658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804f00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404028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42600" y="2340000"/>
            <a:ext cx="404028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00000" y="936000"/>
            <a:ext cx="8280000" cy="584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804f00"/>
              </a:solidFill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42600" y="2340000"/>
            <a:ext cx="404028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00000" y="463032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404028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426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42600" y="463032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42600" y="2340000"/>
            <a:ext cx="4040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00000" y="4630320"/>
            <a:ext cx="828000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Click to edit the title text format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fa9a00"/>
                </a:solidFill>
                <a:latin typeface="Source Sans Pro"/>
              </a:rPr>
              <a:t>Click to edit the outline text format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SzPct val="100000"/>
              <a:buBlip>
                <a:blip r:embed="rId4"/>
              </a:buBlip>
            </a:pPr>
            <a:r>
              <a:rPr b="0" lang="en-US" sz="2800" spc="-1" strike="noStrike">
                <a:solidFill>
                  <a:srgbClr val="fa9a00"/>
                </a:solidFill>
                <a:latin typeface="Source Sans Pro"/>
              </a:rPr>
              <a:t>Second Outline Level</a:t>
            </a:r>
            <a:endParaRPr b="0" lang="en-US" sz="2800" spc="-1" strike="noStrike">
              <a:solidFill>
                <a:srgbClr val="fa9a00"/>
              </a:solidFill>
              <a:latin typeface="Source Sans Pro"/>
            </a:endParaRPr>
          </a:p>
          <a:p>
            <a:pPr lvl="2" marL="1296000" indent="-288000">
              <a:spcAft>
                <a:spcPts val="850"/>
              </a:spcAft>
              <a:buSzPct val="100000"/>
              <a:buBlip>
                <a:blip r:embed="rId5"/>
              </a:buBlip>
            </a:pPr>
            <a:r>
              <a:rPr b="0" lang="en-US" sz="2400" spc="-1" strike="noStrike">
                <a:solidFill>
                  <a:srgbClr val="fa9a00"/>
                </a:solidFill>
                <a:latin typeface="Source Sans Pro"/>
              </a:rPr>
              <a:t>Third Outline Level</a:t>
            </a:r>
            <a:endParaRPr b="0" lang="en-US" sz="2400" spc="-1" strike="noStrike">
              <a:solidFill>
                <a:srgbClr val="fa9a00"/>
              </a:solidFill>
              <a:latin typeface="Source Sans Pro"/>
            </a:endParaRPr>
          </a:p>
          <a:p>
            <a:pPr lvl="3" marL="1728000" indent="-216000">
              <a:spcAft>
                <a:spcPts val="567"/>
              </a:spcAft>
              <a:buSzPct val="100000"/>
              <a:buBlip>
                <a:blip r:embed="rId6"/>
              </a:buBlip>
            </a:pPr>
            <a:r>
              <a:rPr b="0" lang="en-US" sz="2000" spc="-1" strike="noStrike">
                <a:solidFill>
                  <a:srgbClr val="fa9a00"/>
                </a:solidFill>
                <a:latin typeface="Source Sans Pro"/>
              </a:rPr>
              <a:t>Fourth Outline Level</a:t>
            </a:r>
            <a:endParaRPr b="0" lang="en-US" sz="2000" spc="-1" strike="noStrike">
              <a:solidFill>
                <a:srgbClr val="fa9a00"/>
              </a:solidFill>
              <a:latin typeface="Source Sans Pro"/>
            </a:endParaRPr>
          </a:p>
          <a:p>
            <a:pPr lvl="4" marL="2160000" indent="-216000">
              <a:spcAft>
                <a:spcPts val="283"/>
              </a:spcAft>
              <a:buSzPct val="100000"/>
              <a:buBlip>
                <a:blip r:embed="rId7"/>
              </a:buBlip>
            </a:pPr>
            <a:r>
              <a:rPr b="0" lang="en-US" sz="2000" spc="-1" strike="noStrike">
                <a:solidFill>
                  <a:srgbClr val="fa9a00"/>
                </a:solid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fa9a00"/>
              </a:solidFill>
              <a:latin typeface="Source Sans Pro"/>
            </a:endParaRPr>
          </a:p>
          <a:p>
            <a:pPr lvl="5" marL="2592000" indent="-216000">
              <a:spcAft>
                <a:spcPts val="283"/>
              </a:spcAft>
              <a:buSzPct val="100000"/>
              <a:buBlip>
                <a:blip r:embed="rId8"/>
              </a:buBlip>
            </a:pPr>
            <a:r>
              <a:rPr b="0" lang="en-US" sz="2000" spc="-1" strike="noStrike">
                <a:solidFill>
                  <a:srgbClr val="fa9a00"/>
                </a:solid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fa9a00"/>
              </a:solidFill>
              <a:latin typeface="Source Sans Pro"/>
            </a:endParaRPr>
          </a:p>
          <a:p>
            <a:pPr lvl="6" marL="3024000" indent="-216000">
              <a:spcAft>
                <a:spcPts val="283"/>
              </a:spcAft>
              <a:buSzPct val="100000"/>
              <a:buBlip>
                <a:blip r:embed="rId9"/>
              </a:buBlip>
            </a:pPr>
            <a:r>
              <a:rPr b="0" lang="en-US" sz="2000" spc="-1" strike="noStrike">
                <a:solidFill>
                  <a:srgbClr val="fa9a00"/>
                </a:solid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fa9a00"/>
              </a:solidFill>
              <a:latin typeface="Source Sans Pro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900000" y="7020000"/>
            <a:ext cx="1800000" cy="5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solidFill>
                  <a:srgbClr val="fa9a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a9a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240000" y="7020000"/>
            <a:ext cx="3600000" cy="5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solidFill>
                  <a:srgbClr val="fa9a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a9a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380000" y="7020000"/>
            <a:ext cx="1800000" cy="5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3C3D96E3-7D08-4F02-88C1-9E43B35A1D13}" type="slidenum">
              <a:rPr b="0" lang="en-US" sz="1400" spc="-1" strike="noStrike">
                <a:solidFill>
                  <a:srgbClr val="fa9a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a9a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hyperlink" Target="https://cdn.automationdirect.com/static/manuals/emifilters/MIF23.pdf" TargetMode="External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ahsystems.com/EMC-formulas-equations/RFconversions.php" TargetMode="External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00000" y="160560"/>
            <a:ext cx="8280000" cy="281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Creating A Calibrated Noise Monitoring Antenna</a:t>
            </a:r>
            <a:br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&amp; Using To Measure Baseline @ EOC Construction Site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900000" y="3419640"/>
            <a:ext cx="8280000" cy="23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spcAft>
                <a:spcPts val="1409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Gordon Gibby KX4Z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algn="ctr">
              <a:spcAft>
                <a:spcPts val="1409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February 2024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algn="ctr">
              <a:spcAft>
                <a:spcPts val="1409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TECHCON 2024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Resulting Calibration Curve</a:t>
            </a:r>
            <a:br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Simple 2-foot Antenna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1436400" y="2340000"/>
            <a:ext cx="7207200" cy="438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AF values at 7MHz/10MHz Suspect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60000" y="1543680"/>
            <a:ext cx="8820000" cy="56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During calibration, 2-foot antenna placed on porch roof limited by 10-foot coax.   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May have been in higher noise field than comparison 100-foot dipole stretched in back yard.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Would result in inappropriately negative AF calibration results…..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3.5 MHz value may be reliable, and this </a:t>
            </a:r>
            <a:r>
              <a:rPr b="1" lang="en-US" sz="2800" spc="-1" strike="noStrike">
                <a:solidFill>
                  <a:srgbClr val="000000"/>
                </a:solidFill>
                <a:latin typeface="Source Sans Pro"/>
              </a:rPr>
              <a:t>by itself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 allows useful measurement of noise environment due to harmonics of 60Hz power systems...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Utilization for EOC Measurement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Alachua County, Florida is moving their EOC and Fire-Rescue Headquarters to a huge old WWII building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Building will be renovated.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Previous EOC beset with mega-dB RFI HASH presumably from backup power systems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Desire to avoid repeat. 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Monitoring Setups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554760" y="2340000"/>
            <a:ext cx="3045240" cy="4384800"/>
          </a:xfrm>
          <a:prstGeom prst="rect">
            <a:avLst/>
          </a:prstGeom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4320000" y="2161440"/>
            <a:ext cx="5278320" cy="39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MUST have quiet power supply!</a:t>
            </a:r>
            <a:br/>
            <a:r>
              <a:rPr b="0" i="1" lang="en-US" sz="3200" spc="-1" strike="noStrike">
                <a:solidFill>
                  <a:srgbClr val="00804f"/>
                </a:solidFill>
                <a:latin typeface="Source Sans Pro"/>
              </a:rPr>
              <a:t>(</a:t>
            </a:r>
            <a:r>
              <a:rPr b="0" i="1" lang="en-US" sz="3200" spc="-1" strike="noStrike">
                <a:solidFill>
                  <a:srgbClr val="00804f"/>
                </a:solidFill>
                <a:latin typeface="Source Sans Pro"/>
              </a:rPr>
              <a:t>Embarrassing</a:t>
            </a:r>
            <a:r>
              <a:rPr b="0" i="1" lang="en-US" sz="3200" spc="-1" strike="noStrike">
                <a:solidFill>
                  <a:srgbClr val="00804f"/>
                </a:solidFill>
                <a:latin typeface="Source Sans Pro"/>
              </a:rPr>
              <a:t> record of mea culpa.)</a:t>
            </a:r>
            <a:endParaRPr b="0" lang="en-US" sz="32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493640" y="2340000"/>
            <a:ext cx="7092360" cy="438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Sleuthing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820000" cy="665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Discovered when comparing measurements back home, powered by diesel generator (free wheeling alternating controlled only by mechanical </a:t>
            </a: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governor</a:t>
            </a: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) versus the filtered inverter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Utility power is also usually quiet.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Had to repeat entire measurement...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Back to the site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Utilized diesel generator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PLUS  MIF23 filter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PLUS 100ft extension cord (laying on ground)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5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Compared to utility where possible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6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FAR quieter measurements discovered.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MIF23 Filter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57640" y="1375200"/>
            <a:ext cx="4302360" cy="389592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5353560" y="1594080"/>
            <a:ext cx="3938760" cy="3625920"/>
          </a:xfrm>
          <a:prstGeom prst="rect">
            <a:avLst/>
          </a:prstGeom>
          <a:ln w="0">
            <a:noFill/>
          </a:ln>
        </p:spPr>
      </p:pic>
      <p:sp>
        <p:nvSpPr>
          <p:cNvPr id="81" name=""/>
          <p:cNvSpPr txBox="1"/>
          <p:nvPr/>
        </p:nvSpPr>
        <p:spPr>
          <a:xfrm>
            <a:off x="900000" y="5400000"/>
            <a:ext cx="810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REFERENCE:  </a:t>
            </a:r>
            <a:r>
              <a:rPr b="0" lang="en-US" sz="1800" spc="-1" strike="noStrike">
                <a:solidFill>
                  <a:srgbClr val="00804f"/>
                </a:solidFill>
                <a:latin typeface="Arial"/>
                <a:hlinkClick r:id="rId3"/>
              </a:rPr>
              <a:t>https://cdn.automationdirect.com/static/manuals/emifilters/MIF23.pdf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“</a:t>
            </a:r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Filter Insertion Loss Characteristics, CISPR 17 – 50 Ohm method”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Measurement Locations</a:t>
            </a:r>
            <a:br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Left = 1   Right = 2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980000" y="1953360"/>
            <a:ext cx="5760000" cy="550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Final Result</a:t>
            </a:r>
            <a:br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Baseline Measurement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900000" y="2678400"/>
            <a:ext cx="8280000" cy="37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8280000" cy="16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Industry uses dBuV/m (E-Field)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360000" y="2076840"/>
            <a:ext cx="6333840" cy="494316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6120000" y="1980000"/>
            <a:ext cx="378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Reporting the E-Field makes the measurements independent of the type of antenna or gain.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6120000" y="3060000"/>
            <a:ext cx="360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S-Units” quite unreliable.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Spectrum analyzer dBm only useful if same antenna.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Calibrated antennas much more useful.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Spectrum Analyzer measurements comparison with existing EOC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060000" y="2275200"/>
            <a:ext cx="7029720" cy="438480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3060000" y="6660000"/>
            <a:ext cx="486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To correct to 10kHz bandwidth, </a:t>
            </a:r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subtract</a:t>
            </a:r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 10dB for power measurements.   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180000" y="2700000"/>
            <a:ext cx="3420000" cy="34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Power measurements (same antenna) @ 10kHz BW at new EOC site: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3.5MHz     -123 dBm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7   MHz     -121 – 122.5 dBm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Old EOC roof is 40-50 dB more noisy.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Old EOC Parking Lot is still as much as 30dB more noisy...   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Plotted on RSGB Data dBuV/m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4281840" y="2095200"/>
            <a:ext cx="5618160" cy="4384800"/>
          </a:xfrm>
          <a:prstGeom prst="rect">
            <a:avLst/>
          </a:prstGeom>
          <a:ln w="0">
            <a:noFill/>
          </a:ln>
        </p:spPr>
      </p:pic>
      <p:sp>
        <p:nvSpPr>
          <p:cNvPr id="92" name=""/>
          <p:cNvSpPr txBox="1"/>
          <p:nvPr/>
        </p:nvSpPr>
        <p:spPr>
          <a:xfrm>
            <a:off x="540000" y="2340000"/>
            <a:ext cx="3600000" cy="34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3.5 MHz data seem reasonable, but 7 is at low end of RSGB measurements and 10 MHz much lower.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804f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Suggests AF calibration may be suspect for 10 MHz...so the dBuV/m measurements may need further refinement, but the spectrum analyzer dBm measurements with same antenna, versus older EOC are still quite relevant.   .</a:t>
            </a:r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  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Conclusions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900000" y="198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Making accurate noise measurements is </a:t>
            </a:r>
            <a:r>
              <a:rPr b="1" lang="en-US" sz="2400" spc="-1" strike="noStrike">
                <a:solidFill>
                  <a:srgbClr val="000000"/>
                </a:solidFill>
                <a:latin typeface="Source Sans Pro"/>
              </a:rPr>
              <a:t>tricky</a:t>
            </a: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, requires attention to inadvertent corruption due to power system noise in measurement setup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AF calibration for 7/10 MHz of simple antenna appear suspect.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New EOC site (when comparing dBm measurement, same antenna) is FAR </a:t>
            </a: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quieter</a:t>
            </a: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 than built-out existing site.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When more accurate 7MH/10MHz AF values are available, retained dBm measurements can be re-converted (hence still useful)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00000" y="90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Next:  Improvement Steps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63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Improve AF for simple 2-foot antenna by creating individual full size dipoles for 3.5, 7 and 10 MHz – out in large 5-acre back yard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Place 2-foot antenna at center of full size dipoles for each comparison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Power either from filtered diesel or long extension cords.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Solar panel system off. 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900000" y="2572200"/>
            <a:ext cx="8280000" cy="392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Commercial Calibrated EMC Antenna</a:t>
            </a:r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	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60000" y="2340000"/>
            <a:ext cx="5220000" cy="51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Industry uses Vertical monopole, high impedance amp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1" lang="en-US" sz="3200" spc="-1" strike="noStrike">
                <a:solidFill>
                  <a:srgbClr val="ff0000"/>
                </a:solidFill>
                <a:latin typeface="Source Sans Pro"/>
              </a:rPr>
              <a:t>$3000 used</a:t>
            </a: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.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Calibrated with Antenna Factor, allows conversion from Spectrum Analyzer dBm directly to dBuV/m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  <p:pic>
        <p:nvPicPr>
          <p:cNvPr id="49" name="" descr=""/>
          <p:cNvPicPr/>
          <p:nvPr/>
        </p:nvPicPr>
        <p:blipFill>
          <a:blip r:embed="rId5"/>
          <a:stretch/>
        </p:blipFill>
        <p:spPr>
          <a:xfrm>
            <a:off x="6300000" y="1800000"/>
            <a:ext cx="2552400" cy="36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2a6099"/>
                </a:solidFill>
                <a:latin typeface="Source Sans Pro"/>
              </a:rPr>
              <a:t>Standards usually refer to a VERTICAL monopole….</a:t>
            </a:r>
            <a:endParaRPr b="0" lang="en-US" sz="3200" spc="-1" strike="noStrike">
              <a:solidFill>
                <a:srgbClr val="2a6099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2a6099"/>
                </a:solidFill>
                <a:latin typeface="Source Sans Pro"/>
              </a:rPr>
              <a:t>But our EOC / </a:t>
            </a:r>
            <a:r>
              <a:rPr b="0" lang="en-US" sz="3200" spc="-1" strike="noStrike">
                <a:solidFill>
                  <a:srgbClr val="2a6099"/>
                </a:solidFill>
                <a:latin typeface="Source Sans Pro"/>
              </a:rPr>
              <a:t>inter-county</a:t>
            </a:r>
            <a:r>
              <a:rPr b="0" lang="en-US" sz="3200" spc="-1" strike="noStrike">
                <a:solidFill>
                  <a:srgbClr val="2a6099"/>
                </a:solidFill>
                <a:latin typeface="Source Sans Pro"/>
              </a:rPr>
              <a:t> communications are generally NVIS type comms, so I have used HORIZONTAL measurements to be more applicable to the real situation.</a:t>
            </a:r>
            <a:endParaRPr b="0" lang="en-US" sz="3200" spc="-1" strike="noStrike">
              <a:solidFill>
                <a:srgbClr val="2a6099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Conversion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Assumption of 50 ohm environment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Spectrum analyzer reports POWER in dBm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Converting to a voltage involves some squares &amp; math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E dB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</a:rPr>
              <a:t>m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V/m  =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107dB + dBm  + AF (dB)      (Eq. 1)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5"/>
              </a:buBlip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Universally agreed upon conversion.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00000" y="863280"/>
            <a:ext cx="8280000" cy="140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My Procedure to Calibrate </a:t>
            </a:r>
            <a:br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New Antenna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900000" y="2160000"/>
            <a:ext cx="8280000" cy="491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55308d"/>
                </a:solidFill>
                <a:latin typeface="Source Sans Pro"/>
              </a:rPr>
              <a:t>Measure likely isotropic noise with antenna whose AF can be known, calculate dBuV/m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55308d"/>
                </a:solidFill>
                <a:latin typeface="Source Sans Pro"/>
              </a:rPr>
              <a:t>Measure with antenna to be calibrated, get dBm on analyzer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SzPct val="100000"/>
              <a:buBlip>
                <a:blip r:embed="rId3"/>
              </a:buBlip>
            </a:pPr>
            <a:r>
              <a:rPr b="0" i="1" lang="en-US" sz="2800" spc="-1" strike="noStrike">
                <a:solidFill>
                  <a:srgbClr val="000000"/>
                </a:solidFill>
                <a:latin typeface="Source Sans Pro"/>
              </a:rPr>
              <a:t>Issue: not exactly in the same “field”:  full size stretched tree to tree; test antenna out on porch roof….</a:t>
            </a:r>
            <a:endParaRPr b="0" lang="en-US" sz="2800" spc="-1" strike="noStrike">
              <a:solidFill>
                <a:srgbClr val="fa9a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4"/>
              </a:buBlip>
            </a:pPr>
            <a:r>
              <a:rPr b="0" lang="en-US" sz="3200" spc="-1" strike="noStrike">
                <a:solidFill>
                  <a:srgbClr val="55308d"/>
                </a:solidFill>
                <a:latin typeface="Source Sans Pro"/>
              </a:rPr>
              <a:t>Reverse the math to figure out AF for test antenna</a:t>
            </a:r>
            <a:r>
              <a:rPr b="0" lang="en-US" sz="3200" spc="-1" strike="noStrike">
                <a:solidFill>
                  <a:srgbClr val="158466"/>
                </a:solidFill>
                <a:latin typeface="Source Sans Pro"/>
              </a:rPr>
              <a:t>.</a:t>
            </a:r>
            <a:r>
              <a:rPr b="0" lang="en-US" sz="3200" spc="-1" strike="noStrike">
                <a:solidFill>
                  <a:srgbClr val="fa9a00"/>
                </a:solidFill>
                <a:latin typeface="Source Sans Pro"/>
              </a:rPr>
              <a:t>   </a:t>
            </a:r>
            <a:endParaRPr b="0" lang="en-US" sz="32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Antenna Factor for Full Size Dipole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720000" y="3600000"/>
            <a:ext cx="8280000" cy="306540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 txBox="1"/>
          <p:nvPr/>
        </p:nvSpPr>
        <p:spPr>
          <a:xfrm>
            <a:off x="720000" y="2561760"/>
            <a:ext cx="864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804f"/>
                </a:solidFill>
                <a:latin typeface="Arial"/>
              </a:rPr>
              <a:t>Electromagnetic Theory allows obtaining the AF for a full sized dipole   Noise (excluding point source nearby) has advantage of generally isotropic in azimuthal directions. . </a:t>
            </a:r>
            <a:endParaRPr b="0" lang="en-US" sz="1800" spc="-1" strike="noStrike">
              <a:solidFill>
                <a:srgbClr val="00804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00000" y="936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Conversion to dBuV/m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552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Spectrum analyzer power measurements were then converted to E-field signal strength (</a:t>
            </a:r>
            <a:r>
              <a:rPr b="0" lang="en-US" sz="2400" spc="-1" strike="noStrike">
                <a:solidFill>
                  <a:srgbClr val="000000"/>
                </a:solidFill>
                <a:latin typeface="Liberation Serif;Times New Roman"/>
              </a:rPr>
              <a:t>dB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Liberation Serif;Times New Roman"/>
              </a:rPr>
              <a:t>V/m</a:t>
            </a:r>
            <a:r>
              <a:rPr b="0" lang="en-US" sz="2400" spc="-1" strike="noStrike">
                <a:solidFill>
                  <a:srgbClr val="000000"/>
                </a:solidFill>
                <a:latin typeface="Source Sans Pro"/>
              </a:rPr>
              <a:t>) using Equation 1, which is derived from Ohm's Law in a 50 ohm system using the definitions of decibel for power and voltage as appropriate.</a:t>
            </a:r>
            <a:endParaRPr b="0" lang="en-US" sz="2400" spc="-1" strike="noStrike">
              <a:solidFill>
                <a:srgbClr val="fa9a00"/>
              </a:solidFill>
              <a:latin typeface="Source Sans Pro"/>
            </a:endParaRPr>
          </a:p>
          <a:p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E dB</a:t>
            </a:r>
            <a:r>
              <a:rPr b="0" lang="en-US" sz="2800" spc="-1" strike="noStrike">
                <a:solidFill>
                  <a:srgbClr val="000000"/>
                </a:solidFill>
                <a:latin typeface="Symbol"/>
              </a:rPr>
              <a:t>m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V/m  =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107dB + dBm  + AF (dB)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(Equation 1)</a:t>
            </a:r>
            <a:endParaRPr b="0" lang="en-US" sz="2800" spc="-1" strike="noStrike">
              <a:solidFill>
                <a:srgbClr val="fa9a00"/>
              </a:solidFill>
              <a:latin typeface="Source Sans Pro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latin typeface="Source Sans Pro"/>
              </a:rPr>
              <a:t>where dBm is the power measured by the spectrum analyzer.</a:t>
            </a:r>
            <a:endParaRPr b="0" lang="en-US" sz="2600" spc="-1" strike="noStrike">
              <a:solidFill>
                <a:srgbClr val="fa9a00"/>
              </a:solidFill>
              <a:latin typeface="Source Sans Pro"/>
            </a:endParaRPr>
          </a:p>
          <a:p>
            <a:r>
              <a:rPr b="0" i="1" lang="en-US" sz="2200" spc="-1" strike="noStrike">
                <a:solidFill>
                  <a:srgbClr val="000000"/>
                </a:solidFill>
                <a:latin typeface="Source Sans Pro"/>
              </a:rPr>
              <a:t>REF:  A. H. Systems, Inc.  "Useful Formulas for RF Related Conversions"  [Online].  Available:  </a:t>
            </a:r>
            <a:r>
              <a:rPr b="0" i="1" lang="en-US" sz="2200" spc="-1" strike="noStrike">
                <a:solidFill>
                  <a:srgbClr val="000000"/>
                </a:solidFill>
                <a:latin typeface="Source Sans Pro"/>
                <a:hlinkClick r:id="rId1"/>
              </a:rPr>
              <a:t>https://www.ahsystems.com/EMC-formulas-equations/RFconversions.php</a:t>
            </a:r>
            <a:r>
              <a:rPr b="0" i="1" lang="en-US" sz="2200" spc="-1" strike="noStrike">
                <a:solidFill>
                  <a:srgbClr val="000000"/>
                </a:solidFill>
                <a:latin typeface="Source Sans Pro"/>
              </a:rPr>
              <a:t>   Accessed 2/10/2024.</a:t>
            </a:r>
            <a:r>
              <a:rPr b="0" i="1" lang="en-US" sz="2600" spc="-1" strike="noStrike">
                <a:solidFill>
                  <a:srgbClr val="000000"/>
                </a:solidFill>
                <a:latin typeface="Source Sans Pro"/>
              </a:rPr>
              <a:t>   </a:t>
            </a:r>
            <a:endParaRPr b="0" lang="en-US" sz="2600" spc="-1" strike="noStrike">
              <a:solidFill>
                <a:srgbClr val="fa9a00"/>
              </a:solidFill>
              <a:latin typeface="Source Sans Pro"/>
            </a:endParaRPr>
          </a:p>
          <a:p>
            <a:endParaRPr b="0" lang="en-US" sz="2600" spc="-1" strike="noStrike">
              <a:solidFill>
                <a:srgbClr val="fa9a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00000" y="900000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804f"/>
                </a:solidFill>
                <a:latin typeface="Source Sans Pro"/>
              </a:rPr>
              <a:t>Noise = Noise</a:t>
            </a:r>
            <a:endParaRPr b="0" lang="en-US" sz="4400" spc="-1" strike="noStrike">
              <a:solidFill>
                <a:srgbClr val="00804f"/>
              </a:solidFill>
              <a:latin typeface="Source Sans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00000" y="234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Aft>
                <a:spcPts val="1409"/>
              </a:spcAft>
              <a:buSzPct val="100000"/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Whether measured by a full sized antenna or by a small 2-foot portable measurement antenna...the E-field of isotropic background noise is the same.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  <a:p>
            <a:pPr marL="432000" indent="-324000">
              <a:spcAft>
                <a:spcPts val="1409"/>
              </a:spcAft>
              <a:buSzPct val="100000"/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latin typeface="Source Sans Pro"/>
              </a:rPr>
              <a:t>Allows for an equality equation that gives us the Antenna Factor for the small 2-foot antenna.</a:t>
            </a:r>
            <a:endParaRPr b="0" lang="en-US" sz="32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2024-02-16T06:54:21Z</dcterms:created>
  <dc:creator/>
  <dc:description>Template created by Oschloe (http://www.oschloe.de/).
Photo: © Stephanie Hofschlaeger/Pixelio.de</dc:description>
  <cp:keywords>Presentation Background Presentation Background</cp:keywords>
  <dc:language>en-US</dc:language>
  <cp:lastModifiedBy/>
  <dcterms:modified xsi:type="dcterms:W3CDTF">2024-02-19T04:59:55Z</dcterms:modified>
  <cp:revision>8</cp:revision>
  <dc:subject>Presentation Background More Colored Pencils</dc:subject>
  <dc:title>oschloe-colored-pencils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CC-BY (http://creativecommons.org/licenses/by/3.0/deed.en)</vt:lpwstr>
  </property>
</Properties>
</file>