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5" r:id="rId9"/>
    <p:sldId id="266" r:id="rId10"/>
    <p:sldId id="267" r:id="rId11"/>
    <p:sldId id="294" r:id="rId12"/>
    <p:sldId id="274" r:id="rId13"/>
    <p:sldId id="297" r:id="rId14"/>
    <p:sldId id="277" r:id="rId15"/>
    <p:sldId id="295" r:id="rId16"/>
    <p:sldId id="296" r:id="rId17"/>
    <p:sldId id="278" r:id="rId18"/>
    <p:sldId id="269" r:id="rId19"/>
    <p:sldId id="298" r:id="rId20"/>
    <p:sldId id="279" r:id="rId21"/>
    <p:sldId id="284" r:id="rId22"/>
    <p:sldId id="280" r:id="rId23"/>
    <p:sldId id="281" r:id="rId24"/>
    <p:sldId id="282" r:id="rId25"/>
    <p:sldId id="283" r:id="rId26"/>
    <p:sldId id="285" r:id="rId27"/>
    <p:sldId id="286" r:id="rId28"/>
    <p:sldId id="292" r:id="rId29"/>
    <p:sldId id="287" r:id="rId30"/>
    <p:sldId id="288" r:id="rId31"/>
    <p:sldId id="289" r:id="rId32"/>
    <p:sldId id="290" r:id="rId33"/>
    <p:sldId id="293" r:id="rId34"/>
    <p:sldId id="29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hwiegman.home.xs4all.nl/gwbasit.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antonis.de/qbebooks/gwbasicman" TargetMode="External"/><Relationship Id="rId2" Type="http://schemas.openxmlformats.org/officeDocument/2006/relationships/hyperlink" Target="http://edmond.orignac.pagesperso-orange.fr/detokenizer.html" TargetMode="External"/><Relationship Id="rId1" Type="http://schemas.openxmlformats.org/officeDocument/2006/relationships/slideLayout" Target="../slideLayouts/slideLayout1.xml"/><Relationship Id="rId5" Type="http://schemas.openxmlformats.org/officeDocument/2006/relationships/hyperlink" Target="https://mh-nexus.de/en/hxd/" TargetMode="External"/><Relationship Id="rId4" Type="http://schemas.openxmlformats.org/officeDocument/2006/relationships/hyperlink" Target="http://ultraedit.freedownloadscenter.com/windows/fre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kv0oom.extra@gmail.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KV0OOM</a:t>
            </a:r>
            <a:r>
              <a:rPr lang="en-US" sz="2800" b="1" dirty="0" smtClean="0"/>
              <a:t> </a:t>
            </a:r>
            <a:br>
              <a:rPr lang="en-US" sz="2800" b="1" dirty="0" smtClean="0"/>
            </a:br>
            <a:r>
              <a:rPr lang="en-US" sz="4000" b="1" dirty="0" smtClean="0"/>
              <a:t>(aka Mike)</a:t>
            </a:r>
            <a:endParaRPr lang="en-US" sz="4000" b="1" dirty="0"/>
          </a:p>
        </p:txBody>
      </p:sp>
      <p:sp>
        <p:nvSpPr>
          <p:cNvPr id="3" name="Subtitle 2"/>
          <p:cNvSpPr>
            <a:spLocks noGrp="1"/>
          </p:cNvSpPr>
          <p:nvPr>
            <p:ph type="subTitle" idx="1"/>
          </p:nvPr>
        </p:nvSpPr>
        <p:spPr>
          <a:xfrm>
            <a:off x="1295400" y="2743200"/>
            <a:ext cx="6400800" cy="39624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RETIRED = Looking for a new hobby because 11 is not </a:t>
            </a:r>
            <a:r>
              <a:rPr lang="en-US" sz="2800" dirty="0" err="1" smtClean="0">
                <a:solidFill>
                  <a:schemeClr val="tx1"/>
                </a:solidFill>
                <a:latin typeface="Arial" panose="020B0604020202020204" pitchFamily="34" charset="0"/>
                <a:cs typeface="Arial" panose="020B0604020202020204" pitchFamily="34" charset="0"/>
              </a:rPr>
              <a:t>enuff</a:t>
            </a:r>
            <a:r>
              <a:rPr lang="en-US" sz="2800" dirty="0" smtClean="0">
                <a:solidFill>
                  <a:schemeClr val="tx1"/>
                </a:solidFill>
                <a:latin typeface="Arial" panose="020B0604020202020204" pitchFamily="34" charset="0"/>
                <a:cs typeface="Arial" panose="020B0604020202020204" pitchFamily="34" charset="0"/>
              </a:rPr>
              <a:t>.</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Technician + General on 18 Nov 2015</a:t>
            </a:r>
          </a:p>
          <a:p>
            <a:r>
              <a:rPr lang="en-US" sz="2800" dirty="0" smtClean="0">
                <a:solidFill>
                  <a:schemeClr val="tx1"/>
                </a:solidFill>
                <a:latin typeface="Arial" panose="020B0604020202020204" pitchFamily="34" charset="0"/>
                <a:cs typeface="Arial" panose="020B0604020202020204" pitchFamily="34" charset="0"/>
              </a:rPr>
              <a:t>Extra on 08 Jan 2016</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Not that smart, 5 years as a classroom instructor for electronics.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31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8000" b="1" dirty="0" smtClean="0"/>
              <a:t>Step by Step</a:t>
            </a:r>
            <a:r>
              <a:rPr lang="en-US" sz="4000" b="1" dirty="0" smtClean="0"/>
              <a:t> 1</a:t>
            </a:r>
            <a:endParaRPr lang="en-US" sz="4000" b="1" dirty="0"/>
          </a:p>
        </p:txBody>
      </p:sp>
      <p:sp>
        <p:nvSpPr>
          <p:cNvPr id="3" name="Subtitle 2"/>
          <p:cNvSpPr>
            <a:spLocks noGrp="1"/>
          </p:cNvSpPr>
          <p:nvPr>
            <p:ph type="subTitle" idx="1"/>
          </p:nvPr>
        </p:nvSpPr>
        <p:spPr>
          <a:xfrm>
            <a:off x="1295400" y="2743200"/>
            <a:ext cx="7010400" cy="3962400"/>
          </a:xfrm>
        </p:spPr>
        <p:txBody>
          <a:bodyPr>
            <a:normAutofit/>
          </a:bodyPr>
          <a:lstStyle/>
          <a:p>
            <a:pPr marL="514350" indent="-514350" algn="l">
              <a:buAutoNum type="arabicPeriod"/>
            </a:pPr>
            <a:r>
              <a:rPr lang="en-US" sz="2400" dirty="0" smtClean="0">
                <a:solidFill>
                  <a:schemeClr val="tx1"/>
                </a:solidFill>
                <a:latin typeface="Arial" panose="020B0604020202020204" pitchFamily="34" charset="0"/>
                <a:cs typeface="Arial" panose="020B0604020202020204" pitchFamily="34" charset="0"/>
              </a:rPr>
              <a:t>Compile the file and check for errors.</a:t>
            </a:r>
          </a:p>
          <a:p>
            <a:pPr marL="514350" indent="-514350" algn="l">
              <a:buAutoNum type="arabicPeriod"/>
            </a:pPr>
            <a:r>
              <a:rPr lang="en-US" sz="2400" dirty="0" smtClean="0">
                <a:solidFill>
                  <a:schemeClr val="tx1"/>
                </a:solidFill>
                <a:latin typeface="Arial" panose="020B0604020202020204" pitchFamily="34" charset="0"/>
                <a:cs typeface="Arial" panose="020B0604020202020204" pitchFamily="34" charset="0"/>
              </a:rPr>
              <a:t>If Error 484 (requires procedure), you  must add Function PBMAIN or WINMAIN at the start, and END FUNCTION at the end. This is a </a:t>
            </a:r>
            <a:r>
              <a:rPr lang="en-US" sz="2400" b="1" dirty="0" smtClean="0">
                <a:solidFill>
                  <a:schemeClr val="tx1"/>
                </a:solidFill>
                <a:latin typeface="Arial" panose="020B0604020202020204" pitchFamily="34" charset="0"/>
                <a:cs typeface="Arial" panose="020B0604020202020204" pitchFamily="34" charset="0"/>
              </a:rPr>
              <a:t>WINDOWS</a:t>
            </a:r>
            <a:r>
              <a:rPr lang="en-US" sz="2400" dirty="0" smtClean="0">
                <a:solidFill>
                  <a:schemeClr val="tx1"/>
                </a:solidFill>
                <a:latin typeface="Arial" panose="020B0604020202020204" pitchFamily="34" charset="0"/>
                <a:cs typeface="Arial" panose="020B0604020202020204" pitchFamily="34" charset="0"/>
              </a:rPr>
              <a:t> requirement.</a:t>
            </a:r>
          </a:p>
          <a:p>
            <a:pPr marL="514350" indent="-514350" algn="l">
              <a:buAutoNum type="arabicPeriod"/>
            </a:pPr>
            <a:r>
              <a:rPr lang="en-US" sz="2400" dirty="0" smtClean="0">
                <a:solidFill>
                  <a:schemeClr val="tx1"/>
                </a:solidFill>
                <a:latin typeface="Arial" panose="020B0604020202020204" pitchFamily="34" charset="0"/>
                <a:cs typeface="Arial" panose="020B0604020202020204" pitchFamily="34" charset="0"/>
              </a:rPr>
              <a:t>If LPT1, PRN, or LPRINT  is in the code, you need to add or modify using “XPRINT” code because these are DOS commands: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8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 y="632460"/>
            <a:ext cx="8983980" cy="5593080"/>
          </a:xfrm>
          <a:prstGeom prst="rect">
            <a:avLst/>
          </a:prstGeom>
        </p:spPr>
      </p:pic>
    </p:spTree>
    <p:extLst>
      <p:ext uri="{BB962C8B-B14F-4D97-AF65-F5344CB8AC3E}">
        <p14:creationId xmlns:p14="http://schemas.microsoft.com/office/powerpoint/2010/main" val="292399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8000" b="1" dirty="0" smtClean="0"/>
              <a:t>Step by Step</a:t>
            </a:r>
            <a:r>
              <a:rPr lang="en-US" sz="4900" b="1" dirty="0"/>
              <a:t> </a:t>
            </a:r>
            <a:r>
              <a:rPr lang="en-US" sz="4900" b="1" dirty="0" smtClean="0"/>
              <a:t>2</a:t>
            </a:r>
            <a:endParaRPr lang="en-US" sz="4900" b="1" dirty="0"/>
          </a:p>
        </p:txBody>
      </p:sp>
      <p:sp>
        <p:nvSpPr>
          <p:cNvPr id="3" name="Subtitle 2"/>
          <p:cNvSpPr>
            <a:spLocks noGrp="1"/>
          </p:cNvSpPr>
          <p:nvPr>
            <p:ph type="subTitle" idx="1"/>
          </p:nvPr>
        </p:nvSpPr>
        <p:spPr>
          <a:xfrm>
            <a:off x="1295400" y="2743200"/>
            <a:ext cx="7010400" cy="3962400"/>
          </a:xfrm>
        </p:spPr>
        <p:txBody>
          <a:bodyPr>
            <a:normAutofit/>
          </a:bodyPr>
          <a:lstStyle/>
          <a:p>
            <a:pPr algn="l"/>
            <a:r>
              <a:rPr lang="en-US" sz="2000" dirty="0" smtClean="0">
                <a:solidFill>
                  <a:schemeClr val="tx1"/>
                </a:solidFill>
                <a:latin typeface="Arial" panose="020B0604020202020204" pitchFamily="34" charset="0"/>
                <a:cs typeface="Arial" panose="020B0604020202020204" pitchFamily="34" charset="0"/>
              </a:rPr>
              <a:t>ERRCLEAR</a:t>
            </a:r>
          </a:p>
          <a:p>
            <a:pPr algn="l"/>
            <a:r>
              <a:rPr lang="en-US" sz="2000" dirty="0" smtClean="0">
                <a:solidFill>
                  <a:schemeClr val="tx1"/>
                </a:solidFill>
                <a:latin typeface="Arial" panose="020B0604020202020204" pitchFamily="34" charset="0"/>
                <a:cs typeface="Arial" panose="020B0604020202020204" pitchFamily="34" charset="0"/>
              </a:rPr>
              <a:t>XPRINT ATTACH DEFAULT</a:t>
            </a:r>
          </a:p>
          <a:p>
            <a:pPr algn="l"/>
            <a:r>
              <a:rPr lang="en-US" sz="2000" dirty="0" smtClean="0">
                <a:solidFill>
                  <a:schemeClr val="tx1"/>
                </a:solidFill>
                <a:latin typeface="Arial" panose="020B0604020202020204" pitchFamily="34" charset="0"/>
                <a:cs typeface="Arial" panose="020B0604020202020204" pitchFamily="34" charset="0"/>
              </a:rPr>
              <a:t>IF </a:t>
            </a:r>
            <a:r>
              <a:rPr lang="en-US" sz="2000" dirty="0" smtClean="0">
                <a:solidFill>
                  <a:schemeClr val="tx1"/>
                </a:solidFill>
                <a:latin typeface="Arial" panose="020B0604020202020204" pitchFamily="34" charset="0"/>
                <a:cs typeface="Arial" panose="020B0604020202020204" pitchFamily="34" charset="0"/>
              </a:rPr>
              <a:t>ERR </a:t>
            </a:r>
            <a:r>
              <a:rPr lang="en-US" sz="2000" dirty="0" smtClean="0">
                <a:solidFill>
                  <a:schemeClr val="tx1"/>
                </a:solidFill>
                <a:latin typeface="Arial" panose="020B0604020202020204" pitchFamily="34" charset="0"/>
                <a:cs typeface="Arial" panose="020B0604020202020204" pitchFamily="34" charset="0"/>
              </a:rPr>
              <a:t>= 0 AND </a:t>
            </a:r>
            <a:r>
              <a:rPr lang="en-US" sz="2000" dirty="0" smtClean="0">
                <a:solidFill>
                  <a:schemeClr val="tx1"/>
                </a:solidFill>
                <a:latin typeface="Arial" panose="020B0604020202020204" pitchFamily="34" charset="0"/>
                <a:cs typeface="Arial" panose="020B0604020202020204" pitchFamily="34" charset="0"/>
              </a:rPr>
              <a:t>LEN(XPRINT$)&gt;</a:t>
            </a:r>
            <a:r>
              <a:rPr lang="en-US" sz="2000" dirty="0" smtClean="0">
                <a:solidFill>
                  <a:schemeClr val="tx1"/>
                </a:solidFill>
                <a:latin typeface="Arial" panose="020B0604020202020204" pitchFamily="34" charset="0"/>
                <a:cs typeface="Arial" panose="020B0604020202020204" pitchFamily="34" charset="0"/>
              </a:rPr>
              <a:t>0 THEN</a:t>
            </a:r>
          </a:p>
          <a:p>
            <a:pPr algn="l"/>
            <a:r>
              <a:rPr lang="en-US" sz="2000" dirty="0" smtClean="0">
                <a:solidFill>
                  <a:schemeClr val="tx1"/>
                </a:solidFill>
                <a:latin typeface="Arial" panose="020B0604020202020204" pitchFamily="34" charset="0"/>
                <a:cs typeface="Arial" panose="020B0604020202020204" pitchFamily="34" charset="0"/>
              </a:rPr>
              <a:t>‘ XPRINT “Printer working…”</a:t>
            </a:r>
          </a:p>
          <a:p>
            <a:pPr algn="l"/>
            <a:r>
              <a:rPr lang="en-US" sz="20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XPRINT </a:t>
            </a:r>
            <a:r>
              <a:rPr lang="en-US" sz="2000" dirty="0" smtClean="0">
                <a:solidFill>
                  <a:schemeClr val="tx1"/>
                </a:solidFill>
                <a:latin typeface="Arial" panose="020B0604020202020204" pitchFamily="34" charset="0"/>
                <a:cs typeface="Arial" panose="020B0604020202020204" pitchFamily="34" charset="0"/>
              </a:rPr>
              <a:t>FORMFEED      ‘These two lines should occur just</a:t>
            </a:r>
          </a:p>
          <a:p>
            <a:pPr algn="l"/>
            <a:r>
              <a:rPr lang="en-US" sz="2000" dirty="0" smtClean="0">
                <a:solidFill>
                  <a:schemeClr val="tx1"/>
                </a:solidFill>
                <a:latin typeface="Arial" panose="020B0604020202020204" pitchFamily="34" charset="0"/>
                <a:cs typeface="Arial" panose="020B0604020202020204" pitchFamily="34" charset="0"/>
              </a:rPr>
              <a:t>‘ XPRINT CLOSE               ‘ before the program exits.</a:t>
            </a:r>
          </a:p>
          <a:p>
            <a:pPr algn="l"/>
            <a:r>
              <a:rPr lang="en-US" sz="2000" dirty="0" smtClean="0">
                <a:solidFill>
                  <a:schemeClr val="tx1"/>
                </a:solidFill>
                <a:latin typeface="Arial" panose="020B0604020202020204" pitchFamily="34" charset="0"/>
                <a:cs typeface="Arial" panose="020B0604020202020204" pitchFamily="34" charset="0"/>
              </a:rPr>
              <a:t>ELSE</a:t>
            </a:r>
          </a:p>
          <a:p>
            <a:pPr algn="l"/>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INPUT “No Windows printer found.”; </a:t>
            </a:r>
            <a:r>
              <a:rPr lang="en-US" sz="2000" dirty="0" err="1" smtClean="0">
                <a:solidFill>
                  <a:schemeClr val="tx1"/>
                </a:solidFill>
                <a:latin typeface="Arial" panose="020B0604020202020204" pitchFamily="34" charset="0"/>
                <a:cs typeface="Arial" panose="020B0604020202020204" pitchFamily="34" charset="0"/>
              </a:rPr>
              <a:t>ack</a:t>
            </a:r>
            <a:r>
              <a:rPr lang="en-US" sz="2000" dirty="0" smtClean="0">
                <a:solidFill>
                  <a:schemeClr val="tx1"/>
                </a:solidFill>
                <a:latin typeface="Arial" panose="020B0604020202020204" pitchFamily="34" charset="0"/>
                <a:cs typeface="Arial" panose="020B0604020202020204" pitchFamily="34" charset="0"/>
              </a:rPr>
              <a:t>$</a:t>
            </a:r>
          </a:p>
          <a:p>
            <a:pPr algn="l"/>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END</a:t>
            </a:r>
          </a:p>
          <a:p>
            <a:pPr algn="l"/>
            <a:r>
              <a:rPr lang="en-US" sz="2000" dirty="0" smtClean="0">
                <a:solidFill>
                  <a:schemeClr val="tx1"/>
                </a:solidFill>
                <a:latin typeface="Arial" panose="020B0604020202020204" pitchFamily="34" charset="0"/>
                <a:cs typeface="Arial" panose="020B0604020202020204" pitchFamily="34" charset="0"/>
              </a:rPr>
              <a:t>END IF</a:t>
            </a:r>
          </a:p>
          <a:p>
            <a:pPr algn="l"/>
            <a:endParaRPr lang="en-US" sz="2000" dirty="0" smtClean="0">
              <a:solidFill>
                <a:schemeClr val="tx1"/>
              </a:solidFill>
              <a:latin typeface="Arial" panose="020B0604020202020204" pitchFamily="34" charset="0"/>
              <a:cs typeface="Arial" panose="020B0604020202020204" pitchFamily="34" charset="0"/>
            </a:endParaRPr>
          </a:p>
          <a:p>
            <a:pPr algn="l"/>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8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87449"/>
            <a:ext cx="8229600" cy="4884665"/>
          </a:xfrm>
        </p:spPr>
      </p:pic>
    </p:spTree>
    <p:extLst>
      <p:ext uri="{BB962C8B-B14F-4D97-AF65-F5344CB8AC3E}">
        <p14:creationId xmlns:p14="http://schemas.microsoft.com/office/powerpoint/2010/main" val="345797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8000" b="1" dirty="0" smtClean="0"/>
              <a:t>Step by Step</a:t>
            </a:r>
            <a:r>
              <a:rPr lang="en-US" b="1" dirty="0"/>
              <a:t> </a:t>
            </a:r>
            <a:r>
              <a:rPr lang="en-US" b="1" dirty="0" smtClean="0"/>
              <a:t>3</a:t>
            </a:r>
            <a:endParaRPr lang="en-US" b="1" dirty="0"/>
          </a:p>
        </p:txBody>
      </p:sp>
      <p:sp>
        <p:nvSpPr>
          <p:cNvPr id="3" name="Subtitle 2"/>
          <p:cNvSpPr>
            <a:spLocks noGrp="1"/>
          </p:cNvSpPr>
          <p:nvPr>
            <p:ph type="subTitle" idx="1"/>
          </p:nvPr>
        </p:nvSpPr>
        <p:spPr>
          <a:xfrm>
            <a:off x="1295400" y="2514600"/>
            <a:ext cx="7010400" cy="4191000"/>
          </a:xfrm>
        </p:spPr>
        <p:txBody>
          <a:bodyPr>
            <a:normAutofit lnSpcReduction="10000"/>
          </a:bodyPr>
          <a:lstStyle/>
          <a:p>
            <a:pPr algn="l"/>
            <a:r>
              <a:rPr lang="en-US" sz="2000" b="1" dirty="0" smtClean="0">
                <a:solidFill>
                  <a:schemeClr val="tx1"/>
                </a:solidFill>
                <a:latin typeface="Arial" panose="020B0604020202020204" pitchFamily="34" charset="0"/>
                <a:cs typeface="Arial" panose="020B0604020202020204" pitchFamily="34" charset="0"/>
              </a:rPr>
              <a:t>READ – DATA </a:t>
            </a:r>
            <a:r>
              <a:rPr lang="en-US" sz="2000" dirty="0" smtClean="0">
                <a:solidFill>
                  <a:schemeClr val="tx1"/>
                </a:solidFill>
                <a:latin typeface="Arial" panose="020B0604020202020204" pitchFamily="34" charset="0"/>
                <a:cs typeface="Arial" panose="020B0604020202020204" pitchFamily="34" charset="0"/>
              </a:rPr>
              <a:t>takes the most work, most of the time, not counting error fixing…</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READ T5$ (x-128) </a:t>
            </a:r>
            <a:r>
              <a:rPr lang="en-US" sz="1800" b="1" i="1" dirty="0" smtClean="0">
                <a:solidFill>
                  <a:schemeClr val="tx1"/>
                </a:solidFill>
                <a:latin typeface="Arial" panose="020B0604020202020204" pitchFamily="34" charset="0"/>
                <a:cs typeface="Arial" panose="020B0604020202020204" pitchFamily="34" charset="0"/>
              </a:rPr>
              <a:t>becomes</a:t>
            </a:r>
            <a:r>
              <a:rPr lang="en-US" sz="2000" dirty="0" smtClean="0">
                <a:solidFill>
                  <a:schemeClr val="tx1"/>
                </a:solidFill>
                <a:latin typeface="Arial" panose="020B0604020202020204" pitchFamily="34" charset="0"/>
                <a:cs typeface="Arial" panose="020B0604020202020204" pitchFamily="34" charset="0"/>
              </a:rPr>
              <a:t> T5$ = READ$ (X-128)</a:t>
            </a:r>
          </a:p>
          <a:p>
            <a:pPr algn="l"/>
            <a:endParaRPr lang="en-US" sz="2000" dirty="0" smtClean="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String and Numeric data can be mixed in the same DATA line, but you have to be VERY careful forming the READs in the LOOP statement.</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Eventually, you will see, “Compile succeeded at…”,</a:t>
            </a:r>
          </a:p>
          <a:p>
            <a:r>
              <a:rPr lang="en-US" sz="4800" dirty="0" smtClean="0">
                <a:solidFill>
                  <a:schemeClr val="tx1"/>
                </a:solidFill>
                <a:latin typeface="Arial" panose="020B0604020202020204" pitchFamily="34" charset="0"/>
                <a:cs typeface="Arial" panose="020B0604020202020204" pitchFamily="34" charset="0"/>
              </a:rPr>
              <a:t>but</a:t>
            </a:r>
          </a:p>
          <a:p>
            <a:pPr algn="l"/>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47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691" y="304800"/>
            <a:ext cx="6980617" cy="5821363"/>
          </a:xfrm>
        </p:spPr>
      </p:pic>
    </p:spTree>
    <p:extLst>
      <p:ext uri="{BB962C8B-B14F-4D97-AF65-F5344CB8AC3E}">
        <p14:creationId xmlns:p14="http://schemas.microsoft.com/office/powerpoint/2010/main" val="395595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55183"/>
            <a:ext cx="8229600" cy="5025396"/>
          </a:xfrm>
        </p:spPr>
      </p:pic>
    </p:spTree>
    <p:extLst>
      <p:ext uri="{BB962C8B-B14F-4D97-AF65-F5344CB8AC3E}">
        <p14:creationId xmlns:p14="http://schemas.microsoft.com/office/powerpoint/2010/main" val="302525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8000" b="1" dirty="0" smtClean="0"/>
              <a:t>Step by Step</a:t>
            </a:r>
            <a:r>
              <a:rPr lang="en-US" b="1" dirty="0"/>
              <a:t> </a:t>
            </a:r>
            <a:r>
              <a:rPr lang="en-US" b="1" dirty="0" smtClean="0"/>
              <a:t>4</a:t>
            </a:r>
            <a:endParaRPr lang="en-US" b="1" dirty="0"/>
          </a:p>
        </p:txBody>
      </p:sp>
      <p:sp>
        <p:nvSpPr>
          <p:cNvPr id="3" name="Subtitle 2"/>
          <p:cNvSpPr>
            <a:spLocks noGrp="1"/>
          </p:cNvSpPr>
          <p:nvPr>
            <p:ph type="subTitle" idx="1"/>
          </p:nvPr>
        </p:nvSpPr>
        <p:spPr>
          <a:xfrm>
            <a:off x="1295400" y="2743200"/>
            <a:ext cx="7010400" cy="3962400"/>
          </a:xfrm>
        </p:spPr>
        <p:txBody>
          <a:bodyPr>
            <a:normAutofit/>
          </a:bodyPr>
          <a:lstStyle/>
          <a:p>
            <a:pPr algn="l"/>
            <a:r>
              <a:rPr lang="en-US" sz="4800" b="1" dirty="0" smtClean="0">
                <a:solidFill>
                  <a:schemeClr val="tx1"/>
                </a:solidFill>
                <a:latin typeface="Arial" panose="020B0604020202020204" pitchFamily="34" charset="0"/>
                <a:cs typeface="Arial" panose="020B0604020202020204" pitchFamily="34" charset="0"/>
              </a:rPr>
              <a:t>YOU ARE NOT DONE.</a:t>
            </a:r>
          </a:p>
          <a:p>
            <a:pPr algn="l"/>
            <a:endParaRPr lang="en-US" sz="2800" dirty="0" smtClean="0">
              <a:solidFill>
                <a:schemeClr val="tx1"/>
              </a:solidFill>
              <a:latin typeface="Arial" panose="020B0604020202020204" pitchFamily="34" charset="0"/>
              <a:cs typeface="Arial" panose="020B0604020202020204" pitchFamily="34" charset="0"/>
            </a:endParaRPr>
          </a:p>
          <a:p>
            <a:pPr algn="l"/>
            <a:r>
              <a:rPr lang="en-US" sz="3600" dirty="0" smtClean="0">
                <a:solidFill>
                  <a:schemeClr val="tx1"/>
                </a:solidFill>
                <a:latin typeface="Arial" panose="020B0604020202020204" pitchFamily="34" charset="0"/>
                <a:cs typeface="Arial" panose="020B0604020202020204" pitchFamily="34" charset="0"/>
              </a:rPr>
              <a:t>You still have to run the program.</a:t>
            </a:r>
          </a:p>
          <a:p>
            <a:pPr algn="l"/>
            <a:r>
              <a:rPr lang="en-US" dirty="0" smtClean="0">
                <a:solidFill>
                  <a:schemeClr val="tx1"/>
                </a:solidFill>
                <a:latin typeface="Arial" panose="020B0604020202020204" pitchFamily="34" charset="0"/>
                <a:cs typeface="Arial" panose="020B0604020202020204" pitchFamily="34" charset="0"/>
              </a:rPr>
              <a:t>Double click or </a:t>
            </a:r>
            <a:r>
              <a:rPr lang="en-US" dirty="0" err="1" smtClean="0">
                <a:solidFill>
                  <a:schemeClr val="tx1"/>
                </a:solidFill>
                <a:latin typeface="Arial" panose="020B0604020202020204" pitchFamily="34" charset="0"/>
                <a:cs typeface="Arial" panose="020B0604020202020204" pitchFamily="34" charset="0"/>
              </a:rPr>
              <a:t>drag&amp;drop</a:t>
            </a:r>
            <a:r>
              <a:rPr lang="en-US" dirty="0" smtClean="0">
                <a:solidFill>
                  <a:schemeClr val="tx1"/>
                </a:solidFill>
                <a:latin typeface="Arial" panose="020B0604020202020204" pitchFamily="34" charset="0"/>
                <a:cs typeface="Arial" panose="020B0604020202020204" pitchFamily="34" charset="0"/>
              </a:rPr>
              <a:t> on the EXE, it is a Windows program now.</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9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Unfortunately…</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000" dirty="0" smtClean="0">
                <a:solidFill>
                  <a:schemeClr val="tx1"/>
                </a:solidFill>
                <a:latin typeface="Arial" panose="020B0604020202020204" pitchFamily="34" charset="0"/>
                <a:cs typeface="Arial" panose="020B0604020202020204" pitchFamily="34" charset="0"/>
              </a:rPr>
              <a:t>The program filename parsing routines assumed the original 8.3 file name convention, which appear relevant when using file I/O operations. </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Also, you may encounter a program where the programmer is showing off his newly learned keywords. For example, he/she may use MID$() where LEFT$() was more appropriate. Decoding what they intended can sometimes be very interesting.</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This is where familiarity with BASIC comes in handy.</a:t>
            </a:r>
          </a:p>
          <a:p>
            <a:pPr algn="l"/>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8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51327"/>
            <a:ext cx="8229600" cy="5233108"/>
          </a:xfrm>
        </p:spPr>
      </p:pic>
    </p:spTree>
    <p:extLst>
      <p:ext uri="{BB962C8B-B14F-4D97-AF65-F5344CB8AC3E}">
        <p14:creationId xmlns:p14="http://schemas.microsoft.com/office/powerpoint/2010/main" val="38174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81199"/>
          </a:xfrm>
        </p:spPr>
        <p:txBody>
          <a:bodyPr>
            <a:normAutofit fontScale="90000"/>
          </a:bodyPr>
          <a:lstStyle/>
          <a:p>
            <a:r>
              <a:rPr lang="en-US" sz="8000" b="1" dirty="0" smtClean="0"/>
              <a:t>Many Dialects of BASIC</a:t>
            </a:r>
            <a:endParaRPr lang="en-US" sz="8000" b="1" dirty="0"/>
          </a:p>
        </p:txBody>
      </p:sp>
      <p:sp>
        <p:nvSpPr>
          <p:cNvPr id="3" name="Subtitle 2"/>
          <p:cNvSpPr>
            <a:spLocks noGrp="1"/>
          </p:cNvSpPr>
          <p:nvPr>
            <p:ph type="subTitle" idx="1"/>
          </p:nvPr>
        </p:nvSpPr>
        <p:spPr>
          <a:xfrm>
            <a:off x="1295400" y="2590800"/>
            <a:ext cx="6400800" cy="4114800"/>
          </a:xfrm>
        </p:spPr>
        <p:txBody>
          <a:bodyPr>
            <a:normAutofit/>
          </a:bodyPr>
          <a:lstStyle/>
          <a:p>
            <a:pPr algn="l"/>
            <a:r>
              <a:rPr lang="en-US" sz="2800" dirty="0" err="1" smtClean="0">
                <a:solidFill>
                  <a:schemeClr val="tx1"/>
                </a:solidFill>
                <a:latin typeface="Arial" panose="020B0604020202020204" pitchFamily="34" charset="0"/>
                <a:cs typeface="Arial" panose="020B0604020202020204" pitchFamily="34" charset="0"/>
              </a:rPr>
              <a:t>Dartmoth</a:t>
            </a:r>
            <a:r>
              <a:rPr lang="en-US" sz="2800" dirty="0" smtClean="0">
                <a:solidFill>
                  <a:schemeClr val="tx1"/>
                </a:solidFill>
                <a:latin typeface="Arial" panose="020B0604020202020204" pitchFamily="34" charset="0"/>
                <a:cs typeface="Arial" panose="020B0604020202020204" pitchFamily="34" charset="0"/>
              </a:rPr>
              <a:t>			BASICA</a:t>
            </a:r>
          </a:p>
          <a:p>
            <a:pPr algn="l"/>
            <a:r>
              <a:rPr lang="en-US" sz="2800" dirty="0" err="1" smtClean="0">
                <a:solidFill>
                  <a:schemeClr val="tx1"/>
                </a:solidFill>
                <a:latin typeface="Arial" panose="020B0604020202020204" pitchFamily="34" charset="0"/>
                <a:cs typeface="Arial" panose="020B0604020202020204" pitchFamily="34" charset="0"/>
              </a:rPr>
              <a:t>Applesoft</a:t>
            </a:r>
            <a:r>
              <a:rPr lang="en-US" sz="2800" dirty="0" smtClean="0">
                <a:solidFill>
                  <a:schemeClr val="tx1"/>
                </a:solidFill>
                <a:latin typeface="Arial" panose="020B0604020202020204" pitchFamily="34" charset="0"/>
                <a:cs typeface="Arial" panose="020B0604020202020204" pitchFamily="34" charset="0"/>
              </a:rPr>
              <a:t>                       Tiny</a:t>
            </a:r>
          </a:p>
          <a:p>
            <a:pPr algn="l"/>
            <a:r>
              <a:rPr lang="en-US" sz="2800" dirty="0" smtClean="0">
                <a:solidFill>
                  <a:schemeClr val="tx1"/>
                </a:solidFill>
                <a:latin typeface="Arial" panose="020B0604020202020204" pitchFamily="34" charset="0"/>
                <a:cs typeface="Arial" panose="020B0604020202020204" pitchFamily="34" charset="0"/>
              </a:rPr>
              <a:t>Sinclair                          Commodore</a:t>
            </a:r>
          </a:p>
          <a:p>
            <a:pPr algn="l"/>
            <a:r>
              <a:rPr lang="en-US" sz="2800" dirty="0" smtClean="0">
                <a:solidFill>
                  <a:schemeClr val="tx1"/>
                </a:solidFill>
                <a:latin typeface="Arial" panose="020B0604020202020204" pitchFamily="34" charset="0"/>
                <a:cs typeface="Arial" panose="020B0604020202020204" pitchFamily="34" charset="0"/>
              </a:rPr>
              <a:t>BBC                               Liberty</a:t>
            </a:r>
          </a:p>
          <a:p>
            <a:pPr algn="l"/>
            <a:r>
              <a:rPr lang="en-US" sz="2800" dirty="0" smtClean="0">
                <a:solidFill>
                  <a:schemeClr val="tx1"/>
                </a:solidFill>
                <a:latin typeface="Arial" panose="020B0604020202020204" pitchFamily="34" charset="0"/>
                <a:cs typeface="Arial" panose="020B0604020202020204" pitchFamily="34" charset="0"/>
              </a:rPr>
              <a:t>Microsoft                        GW-BASIC</a:t>
            </a:r>
          </a:p>
          <a:p>
            <a:pPr algn="l"/>
            <a:r>
              <a:rPr lang="en-US" sz="2800" dirty="0" smtClean="0">
                <a:solidFill>
                  <a:schemeClr val="tx1"/>
                </a:solidFill>
                <a:latin typeface="Arial" panose="020B0604020202020204" pitchFamily="34" charset="0"/>
                <a:cs typeface="Arial" panose="020B0604020202020204" pitchFamily="34" charset="0"/>
              </a:rPr>
              <a:t>Texas Instruments         </a:t>
            </a:r>
            <a:r>
              <a:rPr lang="en-US" sz="2800" dirty="0" err="1" smtClean="0">
                <a:solidFill>
                  <a:schemeClr val="tx1"/>
                </a:solidFill>
                <a:latin typeface="Arial" panose="020B0604020202020204" pitchFamily="34" charset="0"/>
                <a:cs typeface="Arial" panose="020B0604020202020204" pitchFamily="34" charset="0"/>
              </a:rPr>
              <a:t>PowerBasic</a:t>
            </a:r>
            <a:endParaRPr lang="en-US" sz="2800" dirty="0" smtClean="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QB64                             QuickBasic</a:t>
            </a:r>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https://en.m.wikipedia.org/basic</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429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Quirks</a:t>
            </a:r>
            <a:r>
              <a:rPr lang="en-US" sz="4000" b="1" dirty="0" smtClean="0"/>
              <a:t> 1</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Sometimes code does not work as expected, or desired. You have to decide if the effort to “clean it up” is worth it. Should you cut your losses and run?</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For me, it becomes personal. I like to think I am smarter than a glorified calculator.</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86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Quirks</a:t>
            </a:r>
            <a:r>
              <a:rPr lang="en-US" sz="4000" b="1" dirty="0" smtClean="0"/>
              <a:t> 2</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For example, I eventually discovered COMMAND$ returns the file path with quotes (I suspect because it contained a blank space) when using Windows drag &amp; drop (drag the .BAS and drop it on the new EXE). I missed 2 clues with LEN and PRINT, and it cost me 15-16 hours of debugging.</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747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Autofit/>
          </a:bodyPr>
          <a:lstStyle/>
          <a:p>
            <a:r>
              <a:rPr lang="en-US" sz="4800" b="1" dirty="0" smtClean="0"/>
              <a:t>Cut Your Losses</a:t>
            </a:r>
            <a:br>
              <a:rPr lang="en-US" sz="4800" b="1" dirty="0" smtClean="0"/>
            </a:br>
            <a:r>
              <a:rPr lang="en-US" sz="4800" b="1" dirty="0" smtClean="0"/>
              <a:t>and Run, Away</a:t>
            </a:r>
            <a:endParaRPr lang="en-US" sz="48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The program was to convert tokenized BASIC to ASCII text. Once I got thru the file I/O issues, I learned the program was reporting token errors.</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I had already created an ASCII copy of the program. I knew the .BAS program was error free (token-wise) and knew what the output should be.</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86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Project Tabled</a:t>
            </a:r>
            <a:endParaRPr lang="en-US" sz="8000" b="1" dirty="0"/>
          </a:p>
        </p:txBody>
      </p:sp>
      <p:sp>
        <p:nvSpPr>
          <p:cNvPr id="3" name="Subtitle 2"/>
          <p:cNvSpPr>
            <a:spLocks noGrp="1"/>
          </p:cNvSpPr>
          <p:nvPr>
            <p:ph type="subTitle" idx="1"/>
          </p:nvPr>
        </p:nvSpPr>
        <p:spPr>
          <a:xfrm>
            <a:off x="1295400" y="2286000"/>
            <a:ext cx="6400800" cy="4419600"/>
          </a:xfrm>
        </p:spPr>
        <p:txBody>
          <a:bodyPr>
            <a:normAutofit lnSpcReduction="10000"/>
          </a:bodyPr>
          <a:lstStyle/>
          <a:p>
            <a:pPr algn="l"/>
            <a:r>
              <a:rPr lang="en-US" sz="2800" dirty="0" smtClean="0">
                <a:solidFill>
                  <a:schemeClr val="tx1"/>
                </a:solidFill>
                <a:latin typeface="Arial" panose="020B0604020202020204" pitchFamily="34" charset="0"/>
                <a:cs typeface="Arial" panose="020B0604020202020204" pitchFamily="34" charset="0"/>
              </a:rPr>
              <a:t>I may return to this project, but I know it will be a lot of work.</a:t>
            </a:r>
          </a:p>
          <a:p>
            <a:pPr algn="l"/>
            <a:endParaRPr lang="en-US" sz="2800" dirty="0">
              <a:solidFill>
                <a:schemeClr val="tx1"/>
              </a:solidFill>
              <a:latin typeface="Arial" panose="020B0604020202020204" pitchFamily="34" charset="0"/>
              <a:cs typeface="Arial" panose="020B0604020202020204" pitchFamily="34" charset="0"/>
            </a:endParaRPr>
          </a:p>
          <a:p>
            <a:pPr marL="514350" indent="-514350" algn="l">
              <a:buAutoNum type="arabicPeriod"/>
            </a:pPr>
            <a:r>
              <a:rPr lang="en-US" sz="2800" dirty="0" smtClean="0">
                <a:solidFill>
                  <a:schemeClr val="tx1"/>
                </a:solidFill>
                <a:latin typeface="Arial" panose="020B0604020202020204" pitchFamily="34" charset="0"/>
                <a:cs typeface="Arial" panose="020B0604020202020204" pitchFamily="34" charset="0"/>
              </a:rPr>
              <a:t>Locating the correct tokenization table for this version of BASIC.</a:t>
            </a:r>
          </a:p>
          <a:p>
            <a:pPr marL="514350" indent="-514350" algn="l">
              <a:buAutoNum type="arabicPeriod"/>
            </a:pPr>
            <a:r>
              <a:rPr lang="en-US" sz="2800" dirty="0" smtClean="0">
                <a:solidFill>
                  <a:schemeClr val="tx1"/>
                </a:solidFill>
                <a:latin typeface="Arial" panose="020B0604020202020204" pitchFamily="34" charset="0"/>
                <a:cs typeface="Arial" panose="020B0604020202020204" pitchFamily="34" charset="0"/>
              </a:rPr>
              <a:t>Figuring out why the original programmer’s code does not work.</a:t>
            </a:r>
          </a:p>
          <a:p>
            <a:pPr marL="514350" indent="-514350" algn="l">
              <a:buAutoNum type="arabicPeriod"/>
            </a:pPr>
            <a:r>
              <a:rPr lang="en-US" sz="2800" dirty="0" smtClean="0">
                <a:solidFill>
                  <a:schemeClr val="tx1"/>
                </a:solidFill>
                <a:latin typeface="Arial" panose="020B0604020202020204" pitchFamily="34" charset="0"/>
                <a:cs typeface="Arial" panose="020B0604020202020204" pitchFamily="34" charset="0"/>
              </a:rPr>
              <a:t>Outsmarted is a coding issue. Aggravation is a programmer’s code issue.</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86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6000" b="1" dirty="0" smtClean="0"/>
              <a:t>Pretend it Worked</a:t>
            </a:r>
            <a:endParaRPr lang="en-US" sz="6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We added PBMAIN or WINMAIN. Next are those pesky “LPRINT” statements.</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LPRINT is a DOS function and we are in a Windows box. This means there will be some code edits required because DOS is deeply linked to the machine hardware. Windows is not.</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8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4800" b="1" dirty="0" smtClean="0"/>
              <a:t>LPRINT becomes XPRINT</a:t>
            </a:r>
            <a:endParaRPr lang="en-US" sz="4800" b="1" dirty="0"/>
          </a:p>
        </p:txBody>
      </p:sp>
      <p:sp>
        <p:nvSpPr>
          <p:cNvPr id="3" name="Subtitle 2"/>
          <p:cNvSpPr>
            <a:spLocks noGrp="1"/>
          </p:cNvSpPr>
          <p:nvPr>
            <p:ph type="subTitle" idx="1"/>
          </p:nvPr>
        </p:nvSpPr>
        <p:spPr>
          <a:xfrm>
            <a:off x="1295400" y="2286000"/>
            <a:ext cx="6400800" cy="4419600"/>
          </a:xfrm>
        </p:spPr>
        <p:txBody>
          <a:bodyPr>
            <a:normAutofit lnSpcReduction="10000"/>
          </a:bodyPr>
          <a:lstStyle/>
          <a:p>
            <a:pPr algn="l"/>
            <a:r>
              <a:rPr lang="en-US" sz="2400" b="1" dirty="0" smtClean="0">
                <a:solidFill>
                  <a:schemeClr val="tx1"/>
                </a:solidFill>
                <a:latin typeface="Arial" panose="020B0604020202020204" pitchFamily="34" charset="0"/>
                <a:cs typeface="Arial" panose="020B0604020202020204" pitchFamily="34" charset="0"/>
              </a:rPr>
              <a:t>First, we must tell the program how to connect to the Windows printer: </a:t>
            </a:r>
          </a:p>
          <a:p>
            <a:pPr algn="l"/>
            <a:r>
              <a:rPr lang="en-US" sz="2400" dirty="0" smtClean="0">
                <a:solidFill>
                  <a:schemeClr val="tx1"/>
                </a:solidFill>
                <a:latin typeface="Arial" panose="020B0604020202020204" pitchFamily="34" charset="0"/>
                <a:cs typeface="Arial" panose="020B0604020202020204" pitchFamily="34" charset="0"/>
              </a:rPr>
              <a:t>ERRCLEAR</a:t>
            </a:r>
          </a:p>
          <a:p>
            <a:pPr algn="l"/>
            <a:r>
              <a:rPr lang="en-US" sz="2400" dirty="0" smtClean="0">
                <a:solidFill>
                  <a:schemeClr val="tx1"/>
                </a:solidFill>
                <a:latin typeface="Arial" panose="020B0604020202020204" pitchFamily="34" charset="0"/>
                <a:cs typeface="Arial" panose="020B0604020202020204" pitchFamily="34" charset="0"/>
              </a:rPr>
              <a:t>XPRINT ATTACH DEFAULT</a:t>
            </a:r>
          </a:p>
          <a:p>
            <a:pPr algn="l"/>
            <a:r>
              <a:rPr lang="en-US" sz="2400" b="1" dirty="0" smtClean="0">
                <a:solidFill>
                  <a:schemeClr val="tx1"/>
                </a:solidFill>
                <a:latin typeface="Arial" panose="020B0604020202020204" pitchFamily="34" charset="0"/>
                <a:cs typeface="Arial" panose="020B0604020202020204" pitchFamily="34" charset="0"/>
              </a:rPr>
              <a:t>Then test for success…</a:t>
            </a:r>
          </a:p>
          <a:p>
            <a:pPr algn="l"/>
            <a:r>
              <a:rPr lang="en-US" sz="2400" dirty="0">
                <a:solidFill>
                  <a:schemeClr val="tx1"/>
                </a:solidFill>
                <a:latin typeface="Arial" panose="020B0604020202020204" pitchFamily="34" charset="0"/>
                <a:cs typeface="Arial" panose="020B0604020202020204" pitchFamily="34" charset="0"/>
              </a:rPr>
              <a:t>IF </a:t>
            </a:r>
            <a:r>
              <a:rPr lang="en-US" sz="2400" dirty="0" smtClean="0">
                <a:solidFill>
                  <a:schemeClr val="tx1"/>
                </a:solidFill>
                <a:latin typeface="Arial" panose="020B0604020202020204" pitchFamily="34" charset="0"/>
                <a:cs typeface="Arial" panose="020B0604020202020204" pitchFamily="34" charset="0"/>
              </a:rPr>
              <a:t>ERR </a:t>
            </a:r>
            <a:r>
              <a:rPr lang="en-US" sz="2400" dirty="0">
                <a:solidFill>
                  <a:schemeClr val="tx1"/>
                </a:solidFill>
                <a:latin typeface="Arial" panose="020B0604020202020204" pitchFamily="34" charset="0"/>
                <a:cs typeface="Arial" panose="020B0604020202020204" pitchFamily="34" charset="0"/>
              </a:rPr>
              <a:t>= 0 AND </a:t>
            </a:r>
            <a:r>
              <a:rPr lang="en-US" sz="2400" dirty="0" smtClean="0">
                <a:solidFill>
                  <a:schemeClr val="tx1"/>
                </a:solidFill>
                <a:latin typeface="Arial" panose="020B0604020202020204" pitchFamily="34" charset="0"/>
                <a:cs typeface="Arial" panose="020B0604020202020204" pitchFamily="34" charset="0"/>
              </a:rPr>
              <a:t>LEN (XPRINT$)&gt;</a:t>
            </a:r>
            <a:r>
              <a:rPr lang="en-US" sz="2400" dirty="0">
                <a:solidFill>
                  <a:schemeClr val="tx1"/>
                </a:solidFill>
                <a:latin typeface="Arial" panose="020B0604020202020204" pitchFamily="34" charset="0"/>
                <a:cs typeface="Arial" panose="020B0604020202020204" pitchFamily="34" charset="0"/>
              </a:rPr>
              <a:t>0 THEN</a:t>
            </a:r>
          </a:p>
          <a:p>
            <a:pPr algn="l"/>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XPRINT </a:t>
            </a:r>
            <a:r>
              <a:rPr lang="en-US" sz="2400" dirty="0">
                <a:solidFill>
                  <a:schemeClr val="tx1"/>
                </a:solidFill>
                <a:latin typeface="Arial" panose="020B0604020202020204" pitchFamily="34" charset="0"/>
                <a:cs typeface="Arial" panose="020B0604020202020204" pitchFamily="34" charset="0"/>
              </a:rPr>
              <a:t>“Printer working…”</a:t>
            </a:r>
          </a:p>
          <a:p>
            <a:pPr algn="l"/>
            <a:r>
              <a:rPr lang="en-US" sz="2400" dirty="0" smtClean="0">
                <a:solidFill>
                  <a:schemeClr val="tx1"/>
                </a:solidFill>
                <a:latin typeface="Arial" panose="020B0604020202020204" pitchFamily="34" charset="0"/>
                <a:cs typeface="Arial" panose="020B0604020202020204" pitchFamily="34" charset="0"/>
              </a:rPr>
              <a:t>ELSE</a:t>
            </a:r>
            <a:endParaRPr lang="en-US" sz="2400" dirty="0">
              <a:solidFill>
                <a:schemeClr val="tx1"/>
              </a:solidFill>
              <a:latin typeface="Arial" panose="020B0604020202020204" pitchFamily="34" charset="0"/>
              <a:cs typeface="Arial" panose="020B0604020202020204" pitchFamily="34" charset="0"/>
            </a:endParaRPr>
          </a:p>
          <a:p>
            <a:pPr algn="l"/>
            <a:r>
              <a:rPr lang="en-US" sz="2400" dirty="0">
                <a:solidFill>
                  <a:schemeClr val="tx1"/>
                </a:solidFill>
                <a:latin typeface="Arial" panose="020B0604020202020204" pitchFamily="34" charset="0"/>
                <a:cs typeface="Arial" panose="020B0604020202020204" pitchFamily="34" charset="0"/>
              </a:rPr>
              <a:t>   INPUT “No Windows printer found.”; </a:t>
            </a:r>
            <a:r>
              <a:rPr lang="en-US" sz="2400" dirty="0" err="1">
                <a:solidFill>
                  <a:schemeClr val="tx1"/>
                </a:solidFill>
                <a:latin typeface="Arial" panose="020B0604020202020204" pitchFamily="34" charset="0"/>
                <a:cs typeface="Arial" panose="020B0604020202020204" pitchFamily="34" charset="0"/>
              </a:rPr>
              <a:t>ack</a:t>
            </a:r>
            <a:r>
              <a:rPr lang="en-US" sz="2400" dirty="0">
                <a:solidFill>
                  <a:schemeClr val="tx1"/>
                </a:solidFill>
                <a:latin typeface="Arial" panose="020B0604020202020204" pitchFamily="34" charset="0"/>
                <a:cs typeface="Arial" panose="020B0604020202020204" pitchFamily="34" charset="0"/>
              </a:rPr>
              <a:t>$</a:t>
            </a:r>
          </a:p>
          <a:p>
            <a:pPr algn="l"/>
            <a:r>
              <a:rPr lang="en-US" sz="2400" dirty="0">
                <a:solidFill>
                  <a:schemeClr val="tx1"/>
                </a:solidFill>
                <a:latin typeface="Arial" panose="020B0604020202020204" pitchFamily="34" charset="0"/>
                <a:cs typeface="Arial" panose="020B0604020202020204" pitchFamily="34" charset="0"/>
              </a:rPr>
              <a:t>   END</a:t>
            </a:r>
          </a:p>
          <a:p>
            <a:pPr algn="l"/>
            <a:r>
              <a:rPr lang="en-US" sz="2400" dirty="0">
                <a:solidFill>
                  <a:schemeClr val="tx1"/>
                </a:solidFill>
                <a:latin typeface="Arial" panose="020B0604020202020204" pitchFamily="34" charset="0"/>
                <a:cs typeface="Arial" panose="020B0604020202020204" pitchFamily="34" charset="0"/>
              </a:rPr>
              <a:t>END IF</a:t>
            </a:r>
          </a:p>
          <a:p>
            <a:pPr algn="l"/>
            <a:endParaRPr lang="en-US" sz="2400" dirty="0" smtClean="0">
              <a:solidFill>
                <a:schemeClr val="tx1"/>
              </a:solidFill>
              <a:latin typeface="Arial" panose="020B0604020202020204" pitchFamily="34" charset="0"/>
              <a:cs typeface="Arial" panose="020B0604020202020204" pitchFamily="34" charset="0"/>
            </a:endParaRPr>
          </a:p>
          <a:p>
            <a:pPr algn="l"/>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86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b="1" dirty="0" smtClean="0"/>
              <a:t>Editing for Printer Output</a:t>
            </a:r>
            <a:endParaRPr lang="en-US"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Now we are ready for the paper copy statements. If you change LPRINT	 or PRINT keywords to XPRINT, no other editing is normally needed.</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I prefer to convert the LPRINTs to XPRINTs, and make a second copy of the PRINT statements. I turn those into XPRINTs and edit for a pretty printout.</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4800" b="1" dirty="0" smtClean="0"/>
              <a:t>Reading DATA Revisited</a:t>
            </a:r>
            <a:endParaRPr lang="en-US" sz="48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READ$ is a TEXT command. It is best to keep numeric DATA separate from string DATA. However, it is possible to read the data in groups of variables in each pass of the FOR-NEXT loop.</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Once I got away from TRS-80 Level II BASIC, I rarely used DATA statements, so my experience here is limited.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6000" b="1" dirty="0" smtClean="0"/>
              <a:t>The Last Code Part</a:t>
            </a:r>
            <a:endParaRPr lang="en-US" sz="6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These should be the last 3 lines of code if </a:t>
            </a:r>
            <a:r>
              <a:rPr lang="en-US" sz="2800" dirty="0" err="1" smtClean="0">
                <a:solidFill>
                  <a:schemeClr val="tx1"/>
                </a:solidFill>
                <a:latin typeface="Arial" panose="020B0604020202020204" pitchFamily="34" charset="0"/>
                <a:cs typeface="Arial" panose="020B0604020202020204" pitchFamily="34" charset="0"/>
              </a:rPr>
              <a:t>XPRINTing</a:t>
            </a:r>
            <a:r>
              <a:rPr lang="en-US" sz="2800" dirty="0" smtClean="0">
                <a:solidFill>
                  <a:schemeClr val="tx1"/>
                </a:solidFill>
                <a:latin typeface="Arial" panose="020B0604020202020204" pitchFamily="34" charset="0"/>
                <a:cs typeface="Arial" panose="020B0604020202020204" pitchFamily="34" charset="0"/>
              </a:rPr>
              <a:t>:</a:t>
            </a:r>
          </a:p>
          <a:p>
            <a:pPr algn="l"/>
            <a:r>
              <a:rPr lang="en-US" sz="2800" dirty="0" smtClean="0">
                <a:solidFill>
                  <a:schemeClr val="tx1"/>
                </a:solidFill>
                <a:latin typeface="Arial" panose="020B0604020202020204" pitchFamily="34" charset="0"/>
                <a:cs typeface="Arial" panose="020B0604020202020204" pitchFamily="34" charset="0"/>
              </a:rPr>
              <a:t>XPRINT FORMFEED</a:t>
            </a:r>
          </a:p>
          <a:p>
            <a:pPr algn="l"/>
            <a:r>
              <a:rPr lang="en-US" sz="2800" dirty="0" smtClean="0">
                <a:solidFill>
                  <a:schemeClr val="tx1"/>
                </a:solidFill>
                <a:latin typeface="Arial" panose="020B0604020202020204" pitchFamily="34" charset="0"/>
                <a:cs typeface="Arial" panose="020B0604020202020204" pitchFamily="34" charset="0"/>
              </a:rPr>
              <a:t>XPRINT CLOSE</a:t>
            </a:r>
          </a:p>
          <a:p>
            <a:pPr algn="l"/>
            <a:r>
              <a:rPr lang="en-US" sz="2800" dirty="0" smtClean="0">
                <a:solidFill>
                  <a:schemeClr val="tx1"/>
                </a:solidFill>
                <a:latin typeface="Arial" panose="020B0604020202020204" pitchFamily="34" charset="0"/>
                <a:cs typeface="Arial" panose="020B0604020202020204" pitchFamily="34" charset="0"/>
              </a:rPr>
              <a:t>END FUNCTION</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Be sure to CLOSE the printer before ending the program.</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317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GWBASIC.EXE</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If you need a copy of GW-BASIC, you can download it from here:</a:t>
            </a:r>
          </a:p>
          <a:p>
            <a:pPr algn="l"/>
            <a:endParaRPr lang="en-US" sz="2800" dirty="0" smtClean="0">
              <a:solidFill>
                <a:schemeClr val="tx1"/>
              </a:solidFill>
              <a:latin typeface="Arial" panose="020B0604020202020204" pitchFamily="34" charset="0"/>
              <a:cs typeface="Arial" panose="020B0604020202020204" pitchFamily="34" charset="0"/>
            </a:endParaRPr>
          </a:p>
          <a:p>
            <a:pPr algn="l"/>
            <a:r>
              <a:rPr lang="en-US" sz="2400" dirty="0" smtClean="0">
                <a:solidFill>
                  <a:schemeClr val="tx1"/>
                </a:solidFill>
                <a:latin typeface="Arial" panose="020B0604020202020204" pitchFamily="34" charset="0"/>
                <a:cs typeface="Arial" panose="020B0604020202020204" pitchFamily="34" charset="0"/>
                <a:hlinkClick r:id="rId2"/>
              </a:rPr>
              <a:t>https://hwiegman.home.xs4all.nl/gwbasit.html</a:t>
            </a:r>
            <a:endParaRPr lang="en-US" sz="2400" dirty="0" smtClean="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This is where I got my copy because Win XP did not include it.</a:t>
            </a:r>
          </a:p>
          <a:p>
            <a:pPr algn="l"/>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81199"/>
          </a:xfrm>
        </p:spPr>
        <p:txBody>
          <a:bodyPr>
            <a:normAutofit fontScale="90000"/>
          </a:bodyPr>
          <a:lstStyle/>
          <a:p>
            <a:r>
              <a:rPr lang="en-US" sz="8000" b="1" dirty="0" smtClean="0"/>
              <a:t>Many Dialects of BASIC</a:t>
            </a:r>
            <a:endParaRPr lang="en-US" sz="8000" b="1" dirty="0"/>
          </a:p>
        </p:txBody>
      </p:sp>
      <p:sp>
        <p:nvSpPr>
          <p:cNvPr id="3" name="Subtitle 2"/>
          <p:cNvSpPr>
            <a:spLocks noGrp="1"/>
          </p:cNvSpPr>
          <p:nvPr>
            <p:ph type="subTitle" idx="1"/>
          </p:nvPr>
        </p:nvSpPr>
        <p:spPr>
          <a:xfrm>
            <a:off x="1295400" y="2590800"/>
            <a:ext cx="6400800" cy="4114800"/>
          </a:xfrm>
        </p:spPr>
        <p:txBody>
          <a:bodyPr>
            <a:normAutofit/>
          </a:bodyPr>
          <a:lstStyle/>
          <a:p>
            <a:pPr algn="l"/>
            <a:r>
              <a:rPr lang="en-US" sz="2800" dirty="0" err="1" smtClean="0">
                <a:solidFill>
                  <a:schemeClr val="tx1"/>
                </a:solidFill>
                <a:latin typeface="Arial" panose="020B0604020202020204" pitchFamily="34" charset="0"/>
                <a:cs typeface="Arial" panose="020B0604020202020204" pitchFamily="34" charset="0"/>
              </a:rPr>
              <a:t>Dartmoth</a:t>
            </a:r>
            <a:r>
              <a:rPr lang="en-US" sz="2800" dirty="0" smtClean="0">
                <a:solidFill>
                  <a:schemeClr val="tx1"/>
                </a:solidFill>
                <a:latin typeface="Arial" panose="020B0604020202020204" pitchFamily="34" charset="0"/>
                <a:cs typeface="Arial" panose="020B0604020202020204" pitchFamily="34" charset="0"/>
              </a:rPr>
              <a:t>			BASICA</a:t>
            </a:r>
          </a:p>
          <a:p>
            <a:pPr algn="l"/>
            <a:r>
              <a:rPr lang="en-US" sz="2800" dirty="0" err="1" smtClean="0">
                <a:solidFill>
                  <a:schemeClr val="tx1"/>
                </a:solidFill>
                <a:latin typeface="Arial" panose="020B0604020202020204" pitchFamily="34" charset="0"/>
                <a:cs typeface="Arial" panose="020B0604020202020204" pitchFamily="34" charset="0"/>
              </a:rPr>
              <a:t>Applesoft</a:t>
            </a:r>
            <a:r>
              <a:rPr lang="en-US" sz="2800" dirty="0" smtClean="0">
                <a:solidFill>
                  <a:schemeClr val="tx1"/>
                </a:solidFill>
                <a:latin typeface="Arial" panose="020B0604020202020204" pitchFamily="34" charset="0"/>
                <a:cs typeface="Arial" panose="020B0604020202020204" pitchFamily="34" charset="0"/>
              </a:rPr>
              <a:t>                       Tiny</a:t>
            </a:r>
          </a:p>
          <a:p>
            <a:pPr algn="l"/>
            <a:r>
              <a:rPr lang="en-US" sz="2800" dirty="0" smtClean="0">
                <a:solidFill>
                  <a:schemeClr val="tx1"/>
                </a:solidFill>
                <a:latin typeface="Arial" panose="020B0604020202020204" pitchFamily="34" charset="0"/>
                <a:cs typeface="Arial" panose="020B0604020202020204" pitchFamily="34" charset="0"/>
              </a:rPr>
              <a:t>Sinclair                          Commodore</a:t>
            </a:r>
          </a:p>
          <a:p>
            <a:pPr algn="l"/>
            <a:r>
              <a:rPr lang="en-US" sz="2800" dirty="0" smtClean="0">
                <a:solidFill>
                  <a:schemeClr val="tx1"/>
                </a:solidFill>
                <a:latin typeface="Arial" panose="020B0604020202020204" pitchFamily="34" charset="0"/>
                <a:cs typeface="Arial" panose="020B0604020202020204" pitchFamily="34" charset="0"/>
              </a:rPr>
              <a:t>BBC                               Liberty</a:t>
            </a:r>
          </a:p>
          <a:p>
            <a:pPr algn="l"/>
            <a:r>
              <a:rPr lang="en-US" sz="2800" dirty="0" smtClean="0">
                <a:solidFill>
                  <a:schemeClr val="tx1"/>
                </a:solidFill>
                <a:latin typeface="Arial" panose="020B0604020202020204" pitchFamily="34" charset="0"/>
                <a:cs typeface="Arial" panose="020B0604020202020204" pitchFamily="34" charset="0"/>
              </a:rPr>
              <a:t>Microsoft                        </a:t>
            </a:r>
            <a:r>
              <a:rPr lang="en-US" sz="2800" b="1" dirty="0" smtClean="0">
                <a:solidFill>
                  <a:schemeClr val="accent6">
                    <a:lumMod val="50000"/>
                  </a:schemeClr>
                </a:solidFill>
                <a:latin typeface="Arial" panose="020B0604020202020204" pitchFamily="34" charset="0"/>
                <a:cs typeface="Arial" panose="020B0604020202020204" pitchFamily="34" charset="0"/>
              </a:rPr>
              <a:t>GW-BASIC</a:t>
            </a:r>
          </a:p>
          <a:p>
            <a:pPr algn="l"/>
            <a:r>
              <a:rPr lang="en-US" sz="2800" dirty="0" smtClean="0">
                <a:solidFill>
                  <a:schemeClr val="tx1"/>
                </a:solidFill>
                <a:latin typeface="Arial" panose="020B0604020202020204" pitchFamily="34" charset="0"/>
                <a:cs typeface="Arial" panose="020B0604020202020204" pitchFamily="34" charset="0"/>
              </a:rPr>
              <a:t>Texas Instruments         </a:t>
            </a:r>
            <a:r>
              <a:rPr lang="en-US" sz="2800" b="1" dirty="0" err="1" smtClean="0">
                <a:solidFill>
                  <a:schemeClr val="accent6">
                    <a:lumMod val="50000"/>
                  </a:schemeClr>
                </a:solidFill>
                <a:latin typeface="Arial" panose="020B0604020202020204" pitchFamily="34" charset="0"/>
                <a:cs typeface="Arial" panose="020B0604020202020204" pitchFamily="34" charset="0"/>
              </a:rPr>
              <a:t>PowerBasic</a:t>
            </a:r>
            <a:endParaRPr lang="en-US" sz="2800" b="1" dirty="0" smtClean="0">
              <a:solidFill>
                <a:schemeClr val="accent6">
                  <a:lumMod val="50000"/>
                </a:schemeClr>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QB64                             QuickBasic</a:t>
            </a:r>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https://en.m.wikipedia.org/basic</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20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More Links</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2000" dirty="0" err="1" smtClean="0">
                <a:solidFill>
                  <a:schemeClr val="tx1"/>
                </a:solidFill>
                <a:latin typeface="Arial" panose="020B0604020202020204" pitchFamily="34" charset="0"/>
                <a:cs typeface="Arial" panose="020B0604020202020204" pitchFamily="34" charset="0"/>
              </a:rPr>
              <a:t>Detokenizers</a:t>
            </a:r>
            <a:r>
              <a:rPr lang="en-US" sz="2000" dirty="0" smtClean="0">
                <a:solidFill>
                  <a:schemeClr val="tx1"/>
                </a:solidFill>
                <a:latin typeface="Arial" panose="020B0604020202020204" pitchFamily="34" charset="0"/>
                <a:cs typeface="Arial" panose="020B0604020202020204" pitchFamily="34" charset="0"/>
              </a:rPr>
              <a:t> (Microsoft BASICs) Info</a:t>
            </a:r>
          </a:p>
          <a:p>
            <a:pPr algn="l"/>
            <a:r>
              <a:rPr lang="en-US" sz="2000" dirty="0" smtClean="0">
                <a:solidFill>
                  <a:schemeClr val="tx1"/>
                </a:solidFill>
                <a:latin typeface="Arial" panose="020B0604020202020204" pitchFamily="34" charset="0"/>
                <a:cs typeface="Arial" panose="020B0604020202020204" pitchFamily="34" charset="0"/>
                <a:hlinkClick r:id="rId2"/>
              </a:rPr>
              <a:t>http://edmond.orignac.pagesperso-orange.fr/detokenizer.html</a:t>
            </a:r>
            <a:endParaRPr lang="en-US" sz="2000" dirty="0" smtClean="0">
              <a:solidFill>
                <a:schemeClr val="tx1"/>
              </a:solidFill>
              <a:latin typeface="Arial" panose="020B0604020202020204" pitchFamily="34" charset="0"/>
              <a:cs typeface="Arial" panose="020B0604020202020204" pitchFamily="34" charset="0"/>
            </a:endParaRPr>
          </a:p>
          <a:p>
            <a:pPr algn="l"/>
            <a:endParaRPr lang="en-US" sz="2000" dirty="0" smtClean="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For Syntax:</a:t>
            </a:r>
          </a:p>
          <a:p>
            <a:pPr algn="l"/>
            <a:r>
              <a:rPr lang="en-US" sz="2000" dirty="0" smtClean="0">
                <a:solidFill>
                  <a:schemeClr val="tx1"/>
                </a:solidFill>
                <a:latin typeface="Arial" panose="020B0604020202020204" pitchFamily="34" charset="0"/>
                <a:cs typeface="Arial" panose="020B0604020202020204" pitchFamily="34" charset="0"/>
                <a:hlinkClick r:id="rId3"/>
              </a:rPr>
              <a:t>http://www.antonis.de/qbebooks/gwbasicman</a:t>
            </a:r>
            <a:endParaRPr lang="en-US" sz="2000" dirty="0" smtClean="0">
              <a:solidFill>
                <a:schemeClr val="tx1"/>
              </a:solidFill>
              <a:latin typeface="Arial" panose="020B0604020202020204" pitchFamily="34" charset="0"/>
              <a:cs typeface="Arial" panose="020B0604020202020204" pitchFamily="34" charset="0"/>
            </a:endParaRP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smtClean="0">
                <a:solidFill>
                  <a:schemeClr val="tx1"/>
                </a:solidFill>
                <a:latin typeface="Arial" panose="020B0604020202020204" pitchFamily="34" charset="0"/>
                <a:cs typeface="Arial" panose="020B0604020202020204" pitchFamily="34" charset="0"/>
              </a:rPr>
              <a:t>HEX editors: (</a:t>
            </a:r>
            <a:r>
              <a:rPr lang="en-US" sz="2000" dirty="0" err="1" smtClean="0">
                <a:solidFill>
                  <a:schemeClr val="tx1"/>
                </a:solidFill>
                <a:latin typeface="Arial" panose="020B0604020202020204" pitchFamily="34" charset="0"/>
                <a:cs typeface="Arial" panose="020B0604020202020204" pitchFamily="34" charset="0"/>
              </a:rPr>
              <a:t>UltraEdit</a:t>
            </a:r>
            <a:r>
              <a:rPr lang="en-US" sz="2000" dirty="0" smtClean="0">
                <a:solidFill>
                  <a:schemeClr val="tx1"/>
                </a:solidFill>
                <a:latin typeface="Arial" panose="020B0604020202020204" pitchFamily="34" charset="0"/>
                <a:cs typeface="Arial" panose="020B0604020202020204" pitchFamily="34" charset="0"/>
              </a:rPr>
              <a:t> and </a:t>
            </a:r>
            <a:r>
              <a:rPr lang="en-US" sz="2000" dirty="0" err="1" smtClean="0">
                <a:solidFill>
                  <a:schemeClr val="tx1"/>
                </a:solidFill>
                <a:latin typeface="Arial" panose="020B0604020202020204" pitchFamily="34" charset="0"/>
                <a:cs typeface="Arial" panose="020B0604020202020204" pitchFamily="34" charset="0"/>
              </a:rPr>
              <a:t>HdX</a:t>
            </a:r>
            <a:r>
              <a:rPr lang="en-US" sz="2000" dirty="0" smtClean="0">
                <a:solidFill>
                  <a:schemeClr val="tx1"/>
                </a:solidFill>
                <a:latin typeface="Arial" panose="020B0604020202020204" pitchFamily="34" charset="0"/>
                <a:cs typeface="Arial" panose="020B0604020202020204" pitchFamily="34" charset="0"/>
              </a:rPr>
              <a:t>)</a:t>
            </a:r>
          </a:p>
          <a:p>
            <a:pPr algn="l"/>
            <a:r>
              <a:rPr lang="en-US" sz="2000" dirty="0" smtClean="0">
                <a:solidFill>
                  <a:schemeClr val="tx1"/>
                </a:solidFill>
                <a:latin typeface="Arial" panose="020B0604020202020204" pitchFamily="34" charset="0"/>
                <a:cs typeface="Arial" panose="020B0604020202020204" pitchFamily="34" charset="0"/>
                <a:hlinkClick r:id="rId4"/>
              </a:rPr>
              <a:t>http://ultraedit.freedownloadscenter.com/windows/free</a:t>
            </a:r>
            <a:endParaRPr lang="en-US" sz="2000" dirty="0" smtClean="0">
              <a:solidFill>
                <a:schemeClr val="tx1"/>
              </a:solidFill>
              <a:latin typeface="Arial" panose="020B0604020202020204" pitchFamily="34" charset="0"/>
              <a:cs typeface="Arial" panose="020B0604020202020204" pitchFamily="34" charset="0"/>
            </a:endParaRPr>
          </a:p>
          <a:p>
            <a:pPr algn="l"/>
            <a:r>
              <a:rPr lang="en-US" sz="2000" dirty="0">
                <a:solidFill>
                  <a:schemeClr val="tx1"/>
                </a:solidFill>
                <a:latin typeface="Arial" panose="020B0604020202020204" pitchFamily="34" charset="0"/>
                <a:cs typeface="Arial" panose="020B0604020202020204" pitchFamily="34" charset="0"/>
                <a:hlinkClick r:id="rId5"/>
              </a:rPr>
              <a:t>https://mh-nexus.de/en/hxd</a:t>
            </a:r>
            <a:r>
              <a:rPr lang="en-US" sz="2000" dirty="0" smtClean="0">
                <a:solidFill>
                  <a:schemeClr val="tx1"/>
                </a:solidFill>
                <a:latin typeface="Arial" panose="020B0604020202020204" pitchFamily="34" charset="0"/>
                <a:cs typeface="Arial" panose="020B0604020202020204" pitchFamily="34" charset="0"/>
                <a:hlinkClick r:id="rId5"/>
              </a:rPr>
              <a:t>/</a:t>
            </a:r>
            <a:endParaRPr lang="en-US" sz="2000" dirty="0" smtClean="0">
              <a:solidFill>
                <a:schemeClr val="tx1"/>
              </a:solidFill>
              <a:latin typeface="Arial" panose="020B0604020202020204" pitchFamily="34" charset="0"/>
              <a:cs typeface="Arial" panose="020B0604020202020204" pitchFamily="34" charset="0"/>
            </a:endParaRPr>
          </a:p>
          <a:p>
            <a:pPr algn="l"/>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HEX Editor?</a:t>
            </a:r>
            <a:endParaRPr lang="en-US" sz="8000" b="1" dirty="0"/>
          </a:p>
        </p:txBody>
      </p:sp>
      <p:sp>
        <p:nvSpPr>
          <p:cNvPr id="3" name="Subtitle 2"/>
          <p:cNvSpPr>
            <a:spLocks noGrp="1"/>
          </p:cNvSpPr>
          <p:nvPr>
            <p:ph type="subTitle" idx="1"/>
          </p:nvPr>
        </p:nvSpPr>
        <p:spPr>
          <a:xfrm>
            <a:off x="1295400" y="2286000"/>
            <a:ext cx="6400800" cy="4419600"/>
          </a:xfrm>
        </p:spPr>
        <p:txBody>
          <a:bodyPr>
            <a:normAutofit lnSpcReduction="10000"/>
          </a:bodyPr>
          <a:lstStyle/>
          <a:p>
            <a:pPr algn="l"/>
            <a:r>
              <a:rPr lang="en-US" sz="2800" dirty="0" smtClean="0">
                <a:solidFill>
                  <a:schemeClr val="tx1"/>
                </a:solidFill>
                <a:latin typeface="Arial" panose="020B0604020202020204" pitchFamily="34" charset="0"/>
                <a:cs typeface="Arial" panose="020B0604020202020204" pitchFamily="34" charset="0"/>
              </a:rPr>
              <a:t>The HEX editor is a special tool for looking at files other than with a text editor. GW-BASIC tokenized files start with “</a:t>
            </a:r>
            <a:r>
              <a:rPr lang="en-US" sz="2800" b="1" dirty="0" smtClean="0">
                <a:solidFill>
                  <a:schemeClr val="tx1"/>
                </a:solidFill>
                <a:latin typeface="Arial" panose="020B0604020202020204" pitchFamily="34" charset="0"/>
                <a:cs typeface="Arial" panose="020B0604020202020204" pitchFamily="34" charset="0"/>
              </a:rPr>
              <a:t>FF</a:t>
            </a:r>
            <a:r>
              <a:rPr lang="en-US" sz="2800" dirty="0" smtClean="0">
                <a:solidFill>
                  <a:schemeClr val="tx1"/>
                </a:solidFill>
                <a:latin typeface="Arial" panose="020B0604020202020204" pitchFamily="34" charset="0"/>
                <a:cs typeface="Arial" panose="020B0604020202020204" pitchFamily="34" charset="0"/>
              </a:rPr>
              <a:t>” hex as the first byte in the file. If the file is “protected”, the first byte will be “</a:t>
            </a:r>
            <a:r>
              <a:rPr lang="en-US" sz="2800" b="1" dirty="0" smtClean="0">
                <a:solidFill>
                  <a:schemeClr val="tx1"/>
                </a:solidFill>
                <a:latin typeface="Arial" panose="020B0604020202020204" pitchFamily="34" charset="0"/>
                <a:cs typeface="Arial" panose="020B0604020202020204" pitchFamily="34" charset="0"/>
              </a:rPr>
              <a:t>FE</a:t>
            </a:r>
            <a:r>
              <a:rPr lang="en-US" sz="2800" dirty="0" smtClean="0">
                <a:solidFill>
                  <a:schemeClr val="tx1"/>
                </a:solidFill>
                <a:latin typeface="Arial" panose="020B0604020202020204" pitchFamily="34" charset="0"/>
                <a:cs typeface="Arial" panose="020B0604020202020204" pitchFamily="34" charset="0"/>
              </a:rPr>
              <a:t>” hex. </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And no…, you cannot change the first byte to something else so you can unlock the file.</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PEEK - POKE</a:t>
            </a:r>
            <a:endParaRPr lang="en-US" sz="8000" b="1" dirty="0"/>
          </a:p>
        </p:txBody>
      </p:sp>
      <p:sp>
        <p:nvSpPr>
          <p:cNvPr id="3" name="Subtitle 2"/>
          <p:cNvSpPr>
            <a:spLocks noGrp="1"/>
          </p:cNvSpPr>
          <p:nvPr>
            <p:ph type="subTitle" idx="1"/>
          </p:nvPr>
        </p:nvSpPr>
        <p:spPr>
          <a:xfrm>
            <a:off x="1295400" y="2286000"/>
            <a:ext cx="6400800" cy="4419600"/>
          </a:xfrm>
        </p:spPr>
        <p:txBody>
          <a:bodyPr>
            <a:normAutofit fontScale="92500" lnSpcReduction="20000"/>
          </a:bodyPr>
          <a:lstStyle/>
          <a:p>
            <a:pPr algn="l"/>
            <a:r>
              <a:rPr lang="en-US" sz="2800" dirty="0" smtClean="0">
                <a:solidFill>
                  <a:schemeClr val="tx1"/>
                </a:solidFill>
                <a:latin typeface="Arial" panose="020B0604020202020204" pitchFamily="34" charset="0"/>
                <a:cs typeface="Arial" panose="020B0604020202020204" pitchFamily="34" charset="0"/>
              </a:rPr>
              <a:t>If you see either of these keywords in the code, FORGET IT. These commands are hardware specific and DOS connected. Windows does not allow random peeking and poking memory. You will get a memory violation or other dramatic end to your program. </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If you can’t resist the need for speed, then learn Assembly Language for x86 processors. </a:t>
            </a:r>
            <a:r>
              <a:rPr lang="en-US" sz="2800" dirty="0" err="1" smtClean="0">
                <a:solidFill>
                  <a:schemeClr val="tx1"/>
                </a:solidFill>
                <a:latin typeface="Arial" panose="020B0604020202020204" pitchFamily="34" charset="0"/>
                <a:cs typeface="Arial" panose="020B0604020202020204" pitchFamily="34" charset="0"/>
              </a:rPr>
              <a:t>PowerBasic</a:t>
            </a:r>
            <a:r>
              <a:rPr lang="en-US" sz="2800" dirty="0" smtClean="0">
                <a:solidFill>
                  <a:schemeClr val="tx1"/>
                </a:solidFill>
                <a:latin typeface="Arial" panose="020B0604020202020204" pitchFamily="34" charset="0"/>
                <a:cs typeface="Arial" panose="020B0604020202020204" pitchFamily="34" charset="0"/>
              </a:rPr>
              <a:t> allows inline assembly embedded in the BASIC source code.</a:t>
            </a:r>
          </a:p>
          <a:p>
            <a:pPr algn="l"/>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KV0OOM</a:t>
            </a:r>
            <a:endParaRPr lang="en-US" sz="8000" b="1" dirty="0"/>
          </a:p>
        </p:txBody>
      </p:sp>
      <p:sp>
        <p:nvSpPr>
          <p:cNvPr id="3" name="Subtitle 2"/>
          <p:cNvSpPr>
            <a:spLocks noGrp="1"/>
          </p:cNvSpPr>
          <p:nvPr>
            <p:ph type="subTitle" idx="1"/>
          </p:nvPr>
        </p:nvSpPr>
        <p:spPr>
          <a:xfrm>
            <a:off x="1295400" y="2286000"/>
            <a:ext cx="6400800" cy="4419600"/>
          </a:xfrm>
        </p:spPr>
        <p:txBody>
          <a:bodyPr>
            <a:normAutofit fontScale="92500" lnSpcReduction="20000"/>
          </a:bodyPr>
          <a:lstStyle/>
          <a:p>
            <a:pPr algn="l"/>
            <a:r>
              <a:rPr lang="en-US" sz="2800" dirty="0" smtClean="0">
                <a:solidFill>
                  <a:schemeClr val="tx1"/>
                </a:solidFill>
                <a:latin typeface="Arial" panose="020B0604020202020204" pitchFamily="34" charset="0"/>
                <a:cs typeface="Arial" panose="020B0604020202020204" pitchFamily="34" charset="0"/>
              </a:rPr>
              <a:t>This project was initiated by obtaining some files authored by A. C. Buxton, W8NX. If you delve into coax chokes and traps, you will see this name a lot.</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anose="020B0604020202020204" pitchFamily="34" charset="0"/>
              <a:cs typeface="Arial" panose="020B0604020202020204" pitchFamily="34" charset="0"/>
            </a:endParaRPr>
          </a:p>
          <a:p>
            <a:r>
              <a:rPr lang="en-US" sz="2800" b="1" dirty="0" smtClean="0">
                <a:solidFill>
                  <a:schemeClr val="tx1"/>
                </a:solidFill>
                <a:latin typeface="Arial" panose="020B0604020202020204" pitchFamily="34" charset="0"/>
                <a:cs typeface="Arial" panose="020B0604020202020204" pitchFamily="34" charset="0"/>
              </a:rPr>
              <a:t>kv0oom</a:t>
            </a:r>
            <a:r>
              <a:rPr lang="en-US" sz="2800" dirty="0" smtClean="0">
                <a:solidFill>
                  <a:schemeClr val="tx1"/>
                </a:solidFill>
                <a:latin typeface="Arial" panose="020B0604020202020204" pitchFamily="34" charset="0"/>
                <a:cs typeface="Arial" panose="020B0604020202020204" pitchFamily="34" charset="0"/>
              </a:rPr>
              <a:t>, Amateur Extra.</a:t>
            </a:r>
          </a:p>
          <a:p>
            <a:r>
              <a:rPr lang="en-US" sz="2800" dirty="0" smtClean="0">
                <a:solidFill>
                  <a:schemeClr val="tx1"/>
                </a:solidFill>
                <a:latin typeface="Arial" panose="020B0604020202020204" pitchFamily="34" charset="0"/>
                <a:cs typeface="Arial" panose="020B0604020202020204" pitchFamily="34" charset="0"/>
                <a:hlinkClick r:id="rId2"/>
              </a:rPr>
              <a:t>kv0oom.extra@gmail.com</a:t>
            </a:r>
            <a:endParaRPr lang="en-US" sz="2800" dirty="0" smtClean="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Old, but not an Old Timer.</a:t>
            </a:r>
          </a:p>
          <a:p>
            <a:r>
              <a:rPr lang="en-US" sz="2800" dirty="0" smtClean="0">
                <a:solidFill>
                  <a:schemeClr val="tx1"/>
                </a:solidFill>
                <a:latin typeface="Arial" panose="020B0604020202020204" pitchFamily="34" charset="0"/>
                <a:cs typeface="Arial" panose="020B0604020202020204" pitchFamily="34" charset="0"/>
              </a:rPr>
              <a:t>Google </a:t>
            </a:r>
            <a:r>
              <a:rPr lang="en-US" sz="2800" dirty="0">
                <a:solidFill>
                  <a:schemeClr val="tx1"/>
                </a:solidFill>
                <a:latin typeface="Arial" panose="020B0604020202020204" pitchFamily="34" charset="0"/>
                <a:cs typeface="Arial" panose="020B0604020202020204" pitchFamily="34" charset="0"/>
              </a:rPr>
              <a:t>i</a:t>
            </a:r>
            <a:r>
              <a:rPr lang="en-US" sz="2800" dirty="0" smtClean="0">
                <a:solidFill>
                  <a:schemeClr val="tx1"/>
                </a:solidFill>
                <a:latin typeface="Arial" panose="020B0604020202020204" pitchFamily="34" charset="0"/>
                <a:cs typeface="Arial" panose="020B0604020202020204" pitchFamily="34" charset="0"/>
              </a:rPr>
              <a:t>s your best friend.</a:t>
            </a:r>
          </a:p>
          <a:p>
            <a:r>
              <a:rPr lang="en-US" sz="2800" dirty="0">
                <a:solidFill>
                  <a:schemeClr val="tx1"/>
                </a:solidFill>
                <a:latin typeface="Arial" panose="020B0604020202020204" pitchFamily="34" charset="0"/>
                <a:cs typeface="Arial" panose="020B0604020202020204" pitchFamily="34" charset="0"/>
              </a:rPr>
              <a:t>RETIRED and hobby poor!</a:t>
            </a:r>
          </a:p>
          <a:p>
            <a:pPr algn="l"/>
            <a:endParaRPr lang="en-US" sz="2800" dirty="0" smtClean="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sz="8000" b="1" dirty="0" smtClean="0"/>
              <a:t>END</a:t>
            </a:r>
            <a:endParaRPr lang="en-US" sz="8000" b="1" dirty="0"/>
          </a:p>
        </p:txBody>
      </p:sp>
      <p:sp>
        <p:nvSpPr>
          <p:cNvPr id="3" name="Subtitle 2"/>
          <p:cNvSpPr>
            <a:spLocks noGrp="1"/>
          </p:cNvSpPr>
          <p:nvPr>
            <p:ph type="subTitle" idx="1"/>
          </p:nvPr>
        </p:nvSpPr>
        <p:spPr>
          <a:xfrm>
            <a:off x="1295400" y="2286000"/>
            <a:ext cx="6400800" cy="4419600"/>
          </a:xfrm>
        </p:spPr>
        <p:txBody>
          <a:bodyPr>
            <a:normAutofit/>
          </a:bodyPr>
          <a:lstStyle/>
          <a:p>
            <a:pPr algn="l"/>
            <a:r>
              <a:rPr lang="en-US" sz="3600" b="1" dirty="0" smtClean="0">
                <a:solidFill>
                  <a:schemeClr val="tx1"/>
                </a:solidFill>
                <a:latin typeface="Arial" panose="020B0604020202020204" pitchFamily="34" charset="0"/>
                <a:cs typeface="Arial" panose="020B0604020202020204" pitchFamily="34" charset="0"/>
              </a:rPr>
              <a:t>Questions?</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smtClean="0">
                <a:solidFill>
                  <a:schemeClr val="tx1"/>
                </a:solidFill>
                <a:latin typeface="Arial" panose="020B0604020202020204" pitchFamily="34" charset="0"/>
                <a:cs typeface="Arial" panose="020B0604020202020204" pitchFamily="34" charset="0"/>
              </a:rPr>
              <a:t>Software demo is next…</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Legacy BASIC </a:t>
            </a:r>
            <a:r>
              <a:rPr lang="en-US" sz="4900" b="1" dirty="0" smtClean="0"/>
              <a:t>(GW-BASIC)</a:t>
            </a:r>
            <a:endParaRPr lang="en-US" sz="4900" b="1" dirty="0"/>
          </a:p>
        </p:txBody>
      </p:sp>
      <p:sp>
        <p:nvSpPr>
          <p:cNvPr id="3" name="Subtitle 2"/>
          <p:cNvSpPr>
            <a:spLocks noGrp="1"/>
          </p:cNvSpPr>
          <p:nvPr>
            <p:ph type="subTitle" idx="1"/>
          </p:nvPr>
        </p:nvSpPr>
        <p:spPr>
          <a:xfrm>
            <a:off x="1295400" y="2362200"/>
            <a:ext cx="6400800" cy="43434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IBM-PC Interpreted BASIC, used tokens (bytes) to store programs.</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A tokenized BASIC program is a text file, but is not Person readable.</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This was a form of “pre-compile” to improve execution speed.</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42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Using Programs</a:t>
            </a:r>
            <a:endParaRPr lang="en-US" sz="8000" b="1" dirty="0"/>
          </a:p>
        </p:txBody>
      </p:sp>
      <p:sp>
        <p:nvSpPr>
          <p:cNvPr id="3" name="Subtitle 2"/>
          <p:cNvSpPr>
            <a:spLocks noGrp="1"/>
          </p:cNvSpPr>
          <p:nvPr>
            <p:ph type="subTitle" idx="1"/>
          </p:nvPr>
        </p:nvSpPr>
        <p:spPr>
          <a:xfrm>
            <a:off x="1295400" y="2209800"/>
            <a:ext cx="6400800" cy="44958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No issue if you copy or create a program and type it in yourself (sucks).</a:t>
            </a:r>
          </a:p>
          <a:p>
            <a:r>
              <a:rPr lang="en-US" sz="2000" dirty="0" smtClean="0">
                <a:solidFill>
                  <a:schemeClr val="tx1"/>
                </a:solidFill>
                <a:latin typeface="Arial" panose="020B0604020202020204" pitchFamily="34" charset="0"/>
                <a:cs typeface="Arial" panose="020B0604020202020204" pitchFamily="34" charset="0"/>
              </a:rPr>
              <a:t>ARRL Antenna Compendium Vol 2 &amp; 3</a:t>
            </a:r>
          </a:p>
          <a:p>
            <a:endParaRPr lang="en-US" sz="2800" dirty="0" smtClean="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Problem occurs when you get a text file tokenized (like from the Internet) and not person readable.</a:t>
            </a:r>
          </a:p>
          <a:p>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42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Legacy Program Applications</a:t>
            </a:r>
            <a:endParaRPr lang="en-US" sz="8000" b="1" dirty="0"/>
          </a:p>
        </p:txBody>
      </p:sp>
      <p:sp>
        <p:nvSpPr>
          <p:cNvPr id="3" name="Subtitle 2"/>
          <p:cNvSpPr>
            <a:spLocks noGrp="1"/>
          </p:cNvSpPr>
          <p:nvPr>
            <p:ph type="subTitle" idx="1"/>
          </p:nvPr>
        </p:nvSpPr>
        <p:spPr>
          <a:xfrm>
            <a:off x="1295400" y="2743200"/>
            <a:ext cx="6400800" cy="39624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I am primarily working with antennas:</a:t>
            </a:r>
          </a:p>
          <a:p>
            <a:r>
              <a:rPr lang="en-US" sz="2800" dirty="0" smtClean="0">
                <a:solidFill>
                  <a:schemeClr val="tx1"/>
                </a:solidFill>
                <a:latin typeface="Arial" panose="020B0604020202020204" pitchFamily="34" charset="0"/>
                <a:cs typeface="Arial" panose="020B0604020202020204" pitchFamily="34" charset="0"/>
              </a:rPr>
              <a:t>Loading Coils</a:t>
            </a:r>
          </a:p>
          <a:p>
            <a:r>
              <a:rPr lang="en-US" sz="2800" dirty="0" smtClean="0">
                <a:solidFill>
                  <a:schemeClr val="tx1"/>
                </a:solidFill>
                <a:latin typeface="Arial" panose="020B0604020202020204" pitchFamily="34" charset="0"/>
                <a:cs typeface="Arial" panose="020B0604020202020204" pitchFamily="34" charset="0"/>
              </a:rPr>
              <a:t>Coax Traps</a:t>
            </a:r>
          </a:p>
          <a:p>
            <a:r>
              <a:rPr lang="en-US" sz="2800" dirty="0" smtClean="0">
                <a:solidFill>
                  <a:schemeClr val="tx1"/>
                </a:solidFill>
                <a:latin typeface="Arial" panose="020B0604020202020204" pitchFamily="34" charset="0"/>
                <a:cs typeface="Arial" panose="020B0604020202020204" pitchFamily="34" charset="0"/>
              </a:rPr>
              <a:t>Phased Array Feeds</a:t>
            </a:r>
          </a:p>
          <a:p>
            <a:r>
              <a:rPr lang="en-US" sz="2800" dirty="0" smtClean="0">
                <a:solidFill>
                  <a:schemeClr val="tx1"/>
                </a:solidFill>
                <a:latin typeface="Arial" panose="020B0604020202020204" pitchFamily="34" charset="0"/>
                <a:cs typeface="Arial" panose="020B0604020202020204" pitchFamily="34" charset="0"/>
              </a:rPr>
              <a:t>Yagi Beam Pattern Design</a:t>
            </a:r>
          </a:p>
          <a:p>
            <a:r>
              <a:rPr lang="en-US" sz="2800" dirty="0" smtClean="0">
                <a:solidFill>
                  <a:schemeClr val="tx1"/>
                </a:solidFill>
                <a:latin typeface="Arial" panose="020B0604020202020204" pitchFamily="34" charset="0"/>
                <a:cs typeface="Arial" panose="020B0604020202020204" pitchFamily="34" charset="0"/>
              </a:rPr>
              <a:t>Polar Pattern Plotting</a:t>
            </a:r>
          </a:p>
          <a:p>
            <a:r>
              <a:rPr lang="en-US" sz="2800" dirty="0" smtClean="0">
                <a:solidFill>
                  <a:schemeClr val="tx1"/>
                </a:solidFill>
                <a:latin typeface="Arial" panose="020B0604020202020204" pitchFamily="34" charset="0"/>
                <a:cs typeface="Arial" panose="020B0604020202020204" pitchFamily="34" charset="0"/>
              </a:rPr>
              <a:t>Smith Chart Z Matching</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429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a:bodyPr>
          <a:lstStyle/>
          <a:p>
            <a:r>
              <a:rPr lang="en-US" sz="6000" b="1" dirty="0" err="1" smtClean="0"/>
              <a:t>Converson</a:t>
            </a:r>
            <a:r>
              <a:rPr lang="en-US" sz="6000" b="1" dirty="0" smtClean="0"/>
              <a:t> Options </a:t>
            </a:r>
            <a:endParaRPr lang="en-US" sz="6000" b="1" dirty="0"/>
          </a:p>
        </p:txBody>
      </p:sp>
      <p:sp>
        <p:nvSpPr>
          <p:cNvPr id="3" name="Subtitle 2"/>
          <p:cNvSpPr>
            <a:spLocks noGrp="1"/>
          </p:cNvSpPr>
          <p:nvPr>
            <p:ph type="subTitle" idx="1"/>
          </p:nvPr>
        </p:nvSpPr>
        <p:spPr>
          <a:xfrm>
            <a:off x="1295400" y="2209800"/>
            <a:ext cx="6400800" cy="4495800"/>
          </a:xfrm>
        </p:spPr>
        <p:txBody>
          <a:bodyPr>
            <a:normAutofit/>
          </a:bodyPr>
          <a:lstStyle/>
          <a:p>
            <a:pPr algn="l"/>
            <a:r>
              <a:rPr lang="en-US" sz="2400" b="1" dirty="0" smtClean="0">
                <a:solidFill>
                  <a:schemeClr val="tx1"/>
                </a:solidFill>
                <a:latin typeface="Arial" panose="020B0604020202020204" pitchFamily="34" charset="0"/>
                <a:cs typeface="Arial" panose="020B0604020202020204" pitchFamily="34" charset="0"/>
              </a:rPr>
              <a:t>For Windows 10…</a:t>
            </a:r>
          </a:p>
          <a:p>
            <a:pPr algn="l"/>
            <a:endParaRPr lang="en-US" sz="2400" dirty="0" smtClean="0">
              <a:solidFill>
                <a:schemeClr val="tx1"/>
              </a:solidFill>
              <a:latin typeface="Arial" panose="020B0604020202020204" pitchFamily="34" charset="0"/>
              <a:cs typeface="Arial" panose="020B0604020202020204" pitchFamily="34" charset="0"/>
            </a:endParaRPr>
          </a:p>
          <a:p>
            <a:pPr algn="l"/>
            <a:r>
              <a:rPr lang="en-US" sz="2400" dirty="0" smtClean="0">
                <a:solidFill>
                  <a:schemeClr val="tx1"/>
                </a:solidFill>
                <a:latin typeface="Arial" panose="020B0604020202020204" pitchFamily="34" charset="0"/>
                <a:cs typeface="Arial" panose="020B0604020202020204" pitchFamily="34" charset="0"/>
              </a:rPr>
              <a:t>DOSBOX = Run DOS </a:t>
            </a:r>
            <a:r>
              <a:rPr lang="en-US" sz="2400" dirty="0" err="1" smtClean="0">
                <a:solidFill>
                  <a:schemeClr val="tx1"/>
                </a:solidFill>
                <a:latin typeface="Arial" panose="020B0604020202020204" pitchFamily="34" charset="0"/>
                <a:cs typeface="Arial" panose="020B0604020202020204" pitchFamily="34" charset="0"/>
              </a:rPr>
              <a:t>pgms</a:t>
            </a:r>
            <a:r>
              <a:rPr lang="en-US" sz="2400" dirty="0" smtClean="0">
                <a:solidFill>
                  <a:schemeClr val="tx1"/>
                </a:solidFill>
                <a:latin typeface="Arial" panose="020B0604020202020204" pitchFamily="34" charset="0"/>
                <a:cs typeface="Arial" panose="020B0604020202020204" pitchFamily="34" charset="0"/>
              </a:rPr>
              <a:t> in a Window</a:t>
            </a:r>
          </a:p>
          <a:p>
            <a:pPr algn="l"/>
            <a:endParaRPr lang="en-US" sz="2400" dirty="0" smtClean="0">
              <a:solidFill>
                <a:schemeClr val="tx1"/>
              </a:solidFill>
              <a:latin typeface="Arial" panose="020B0604020202020204" pitchFamily="34" charset="0"/>
              <a:cs typeface="Arial" panose="020B0604020202020204" pitchFamily="34" charset="0"/>
            </a:endParaRPr>
          </a:p>
          <a:p>
            <a:pPr algn="l"/>
            <a:r>
              <a:rPr lang="en-US" sz="2400" dirty="0" smtClean="0">
                <a:solidFill>
                  <a:schemeClr val="tx1"/>
                </a:solidFill>
                <a:latin typeface="Arial" panose="020B0604020202020204" pitchFamily="34" charset="0"/>
                <a:cs typeface="Arial" panose="020B0604020202020204" pitchFamily="34" charset="0"/>
              </a:rPr>
              <a:t>PC-BASIC Emulator</a:t>
            </a:r>
          </a:p>
          <a:p>
            <a:pPr algn="l"/>
            <a:endParaRPr lang="en-US" sz="2400" dirty="0" smtClean="0">
              <a:solidFill>
                <a:schemeClr val="tx1"/>
              </a:solidFill>
              <a:latin typeface="Arial" panose="020B0604020202020204" pitchFamily="34" charset="0"/>
              <a:cs typeface="Arial" panose="020B0604020202020204" pitchFamily="34" charset="0"/>
            </a:endParaRPr>
          </a:p>
          <a:p>
            <a:pPr algn="l"/>
            <a:r>
              <a:rPr lang="en-US" sz="2400" dirty="0" smtClean="0">
                <a:solidFill>
                  <a:schemeClr val="tx1"/>
                </a:solidFill>
                <a:latin typeface="Arial" panose="020B0604020202020204" pitchFamily="34" charset="0"/>
                <a:cs typeface="Arial" panose="020B0604020202020204" pitchFamily="34" charset="0"/>
              </a:rPr>
              <a:t>GW-BASIC executable compiled for Windows</a:t>
            </a:r>
          </a:p>
          <a:p>
            <a:pPr algn="l"/>
            <a:endParaRPr lang="en-US" sz="2400" dirty="0" smtClean="0">
              <a:solidFill>
                <a:schemeClr val="tx1"/>
              </a:solidFill>
              <a:latin typeface="Arial" panose="020B0604020202020204" pitchFamily="34" charset="0"/>
              <a:cs typeface="Arial" panose="020B0604020202020204" pitchFamily="34" charset="0"/>
            </a:endParaRPr>
          </a:p>
          <a:p>
            <a:pPr algn="l"/>
            <a:r>
              <a:rPr lang="en-US" sz="2400" dirty="0" smtClean="0">
                <a:solidFill>
                  <a:schemeClr val="tx1"/>
                </a:solidFill>
                <a:latin typeface="Arial" panose="020B0604020202020204" pitchFamily="34" charset="0"/>
                <a:cs typeface="Arial" panose="020B0604020202020204" pitchFamily="34" charset="0"/>
              </a:rPr>
              <a:t>Old PC running DOS 6.2 or Windows 3.1</a:t>
            </a:r>
          </a:p>
          <a:p>
            <a:pPr algn="l"/>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429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6600" b="1" dirty="0" smtClean="0"/>
              <a:t>Tokenized File Conversion</a:t>
            </a:r>
            <a:endParaRPr lang="en-US" sz="6600" b="1" dirty="0"/>
          </a:p>
        </p:txBody>
      </p:sp>
      <p:sp>
        <p:nvSpPr>
          <p:cNvPr id="3" name="Subtitle 2"/>
          <p:cNvSpPr>
            <a:spLocks noGrp="1"/>
          </p:cNvSpPr>
          <p:nvPr>
            <p:ph type="subTitle" idx="1"/>
          </p:nvPr>
        </p:nvSpPr>
        <p:spPr>
          <a:xfrm>
            <a:off x="1295400" y="2743200"/>
            <a:ext cx="6400800" cy="39624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If using a DOS or Win 3.1 computer,</a:t>
            </a:r>
          </a:p>
          <a:p>
            <a:r>
              <a:rPr lang="en-US" sz="2800" dirty="0">
                <a:solidFill>
                  <a:schemeClr val="tx1"/>
                </a:solidFill>
                <a:latin typeface="Arial" panose="020B0604020202020204" pitchFamily="34" charset="0"/>
                <a:cs typeface="Arial" panose="020B0604020202020204" pitchFamily="34" charset="0"/>
              </a:rPr>
              <a:t>s</a:t>
            </a:r>
            <a:r>
              <a:rPr lang="en-US" sz="2800" dirty="0" smtClean="0">
                <a:solidFill>
                  <a:schemeClr val="tx1"/>
                </a:solidFill>
                <a:latin typeface="Arial" panose="020B0604020202020204" pitchFamily="34" charset="0"/>
                <a:cs typeface="Arial" panose="020B0604020202020204" pitchFamily="34" charset="0"/>
              </a:rPr>
              <a:t>ave the file (from GW-BASIC) using this command:</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SAVE “FILENAME”, A</a:t>
            </a:r>
          </a:p>
          <a:p>
            <a:endParaRPr lang="en-US" sz="2800" dirty="0">
              <a:solidFill>
                <a:schemeClr val="tx1"/>
              </a:solidFill>
              <a:latin typeface="Arial" panose="020B0604020202020204" pitchFamily="34" charset="0"/>
              <a:cs typeface="Arial" panose="020B0604020202020204" pitchFamily="34" charset="0"/>
            </a:endParaRPr>
          </a:p>
          <a:p>
            <a:r>
              <a:rPr lang="en-US" sz="2800" dirty="0" smtClean="0">
                <a:solidFill>
                  <a:schemeClr val="tx1"/>
                </a:solidFill>
                <a:latin typeface="Arial" panose="020B0604020202020204" pitchFamily="34" charset="0"/>
                <a:cs typeface="Arial" panose="020B0604020202020204" pitchFamily="34" charset="0"/>
              </a:rPr>
              <a:t>To save as a plaintext file.</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86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normAutofit fontScale="90000"/>
          </a:bodyPr>
          <a:lstStyle/>
          <a:p>
            <a:r>
              <a:rPr lang="en-US" sz="8000" b="1" dirty="0" smtClean="0"/>
              <a:t>Tools of Choice</a:t>
            </a:r>
            <a:endParaRPr lang="en-US" sz="8000" b="1" dirty="0"/>
          </a:p>
        </p:txBody>
      </p:sp>
      <p:sp>
        <p:nvSpPr>
          <p:cNvPr id="3" name="Subtitle 2"/>
          <p:cNvSpPr>
            <a:spLocks noGrp="1"/>
          </p:cNvSpPr>
          <p:nvPr>
            <p:ph type="subTitle" idx="1"/>
          </p:nvPr>
        </p:nvSpPr>
        <p:spPr>
          <a:xfrm>
            <a:off x="1295400" y="2743200"/>
            <a:ext cx="6400800" cy="3962400"/>
          </a:xfrm>
        </p:spPr>
        <p:txBody>
          <a:bodyPr>
            <a:normAutofit/>
          </a:bodyPr>
          <a:lstStyle/>
          <a:p>
            <a:pPr algn="l"/>
            <a:r>
              <a:rPr lang="en-US" sz="2800" dirty="0" smtClean="0">
                <a:solidFill>
                  <a:schemeClr val="tx1"/>
                </a:solidFill>
                <a:latin typeface="Arial" panose="020B0604020202020204" pitchFamily="34" charset="0"/>
                <a:cs typeface="Arial" panose="020B0604020202020204" pitchFamily="34" charset="0"/>
              </a:rPr>
              <a:t>GWBASIC.EXE on a Win XP machine</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err="1" smtClean="0">
                <a:solidFill>
                  <a:schemeClr val="tx1"/>
                </a:solidFill>
                <a:latin typeface="Arial" panose="020B0604020202020204" pitchFamily="34" charset="0"/>
                <a:cs typeface="Arial" panose="020B0604020202020204" pitchFamily="34" charset="0"/>
              </a:rPr>
              <a:t>PowerBasic</a:t>
            </a:r>
            <a:r>
              <a:rPr lang="en-US" sz="2800" dirty="0" smtClean="0">
                <a:solidFill>
                  <a:schemeClr val="tx1"/>
                </a:solidFill>
                <a:latin typeface="Arial" panose="020B0604020202020204" pitchFamily="34" charset="0"/>
                <a:cs typeface="Arial" panose="020B0604020202020204" pitchFamily="34" charset="0"/>
              </a:rPr>
              <a:t> PBCC 4.04 command line compiler.</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dirty="0" err="1" smtClean="0">
                <a:solidFill>
                  <a:schemeClr val="tx1"/>
                </a:solidFill>
                <a:latin typeface="Arial" panose="020B0604020202020204" pitchFamily="34" charset="0"/>
                <a:cs typeface="Arial" panose="020B0604020202020204" pitchFamily="34" charset="0"/>
              </a:rPr>
              <a:t>PowerBasic</a:t>
            </a:r>
            <a:r>
              <a:rPr lang="en-US" sz="2800" dirty="0" smtClean="0">
                <a:solidFill>
                  <a:schemeClr val="tx1"/>
                </a:solidFill>
                <a:latin typeface="Arial" panose="020B0604020202020204" pitchFamily="34" charset="0"/>
                <a:cs typeface="Arial" panose="020B0604020202020204" pitchFamily="34" charset="0"/>
              </a:rPr>
              <a:t> started as Turbo Basic by </a:t>
            </a:r>
            <a:r>
              <a:rPr lang="en-US" sz="2800" dirty="0" err="1" smtClean="0">
                <a:solidFill>
                  <a:schemeClr val="tx1"/>
                </a:solidFill>
                <a:latin typeface="Arial" panose="020B0604020202020204" pitchFamily="34" charset="0"/>
                <a:cs typeface="Arial" panose="020B0604020202020204" pitchFamily="34" charset="0"/>
              </a:rPr>
              <a:t>Borlund</a:t>
            </a:r>
            <a:r>
              <a:rPr lang="en-US" sz="2800" dirty="0" smtClean="0">
                <a:solidFill>
                  <a:schemeClr val="tx1"/>
                </a:solidFill>
                <a:latin typeface="Arial" panose="020B0604020202020204" pitchFamily="34" charset="0"/>
                <a:cs typeface="Arial" panose="020B0604020202020204" pitchFamily="34" charset="0"/>
              </a:rPr>
              <a:t> Software.</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8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1328</Words>
  <Application>Microsoft Office PowerPoint</Application>
  <PresentationFormat>On-screen Show (4:3)</PresentationFormat>
  <Paragraphs>185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KV0OOM  (aka Mike)</vt:lpstr>
      <vt:lpstr>Many Dialects of BASIC</vt:lpstr>
      <vt:lpstr>Many Dialects of BASIC</vt:lpstr>
      <vt:lpstr>Legacy BASIC (GW-BASIC)</vt:lpstr>
      <vt:lpstr>Using Programs</vt:lpstr>
      <vt:lpstr>Legacy Program Applications</vt:lpstr>
      <vt:lpstr>Converson Options </vt:lpstr>
      <vt:lpstr>Tokenized File Conversion</vt:lpstr>
      <vt:lpstr>Tools of Choice</vt:lpstr>
      <vt:lpstr>Step by Step 1</vt:lpstr>
      <vt:lpstr>PowerPoint Presentation</vt:lpstr>
      <vt:lpstr>Step by Step 2</vt:lpstr>
      <vt:lpstr>PowerPoint Presentation</vt:lpstr>
      <vt:lpstr>Step by Step 3</vt:lpstr>
      <vt:lpstr>PowerPoint Presentation</vt:lpstr>
      <vt:lpstr>PowerPoint Presentation</vt:lpstr>
      <vt:lpstr>Step by Step 4</vt:lpstr>
      <vt:lpstr>Unfortunately…</vt:lpstr>
      <vt:lpstr>PowerPoint Presentation</vt:lpstr>
      <vt:lpstr>Quirks 1</vt:lpstr>
      <vt:lpstr>Quirks 2</vt:lpstr>
      <vt:lpstr>Cut Your Losses and Run, Away</vt:lpstr>
      <vt:lpstr>Project Tabled</vt:lpstr>
      <vt:lpstr>Pretend it Worked</vt:lpstr>
      <vt:lpstr>LPRINT becomes XPRINT</vt:lpstr>
      <vt:lpstr>Editing for Printer Output</vt:lpstr>
      <vt:lpstr>Reading DATA Revisited</vt:lpstr>
      <vt:lpstr>The Last Code Part</vt:lpstr>
      <vt:lpstr>GWBASIC.EXE</vt:lpstr>
      <vt:lpstr>More Links</vt:lpstr>
      <vt:lpstr>HEX Editor?</vt:lpstr>
      <vt:lpstr>PEEK - POKE</vt:lpstr>
      <vt:lpstr>KV0OOM</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KV0OOM</dc:title>
  <dc:creator/>
  <cp:lastModifiedBy>Mikey</cp:lastModifiedBy>
  <cp:revision>31</cp:revision>
  <cp:lastPrinted>2021-02-10T21:55:19Z</cp:lastPrinted>
  <dcterms:created xsi:type="dcterms:W3CDTF">2006-08-16T00:00:00Z</dcterms:created>
  <dcterms:modified xsi:type="dcterms:W3CDTF">2024-02-22T18:04:13Z</dcterms:modified>
</cp:coreProperties>
</file>