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86" r:id="rId7"/>
    <p:sldId id="287" r:id="rId8"/>
    <p:sldId id="288" r:id="rId9"/>
    <p:sldId id="299" r:id="rId10"/>
    <p:sldId id="300" r:id="rId11"/>
    <p:sldId id="301" r:id="rId12"/>
    <p:sldId id="302" r:id="rId13"/>
    <p:sldId id="306" r:id="rId14"/>
    <p:sldId id="304" r:id="rId15"/>
    <p:sldId id="305" r:id="rId16"/>
    <p:sldId id="315" r:id="rId17"/>
    <p:sldId id="307" r:id="rId18"/>
    <p:sldId id="308" r:id="rId19"/>
    <p:sldId id="310" r:id="rId20"/>
    <p:sldId id="309" r:id="rId21"/>
    <p:sldId id="314" r:id="rId22"/>
    <p:sldId id="313" r:id="rId23"/>
    <p:sldId id="312" r:id="rId24"/>
    <p:sldId id="311" r:id="rId25"/>
    <p:sldId id="296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2/25/2023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21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" name="Right Triangle 22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9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06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80303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833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194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2176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283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602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8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28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0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21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05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5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6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8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28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8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52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8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79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8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9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57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51" r:id="rId14"/>
    <p:sldLayoutId id="2147483666" r:id="rId15"/>
    <p:sldLayoutId id="2147483661" r:id="rId16"/>
    <p:sldLayoutId id="2147483677" r:id="rId17"/>
    <p:sldLayoutId id="2147483674" r:id="rId18"/>
    <p:sldLayoutId id="2147483665" r:id="rId19"/>
    <p:sldLayoutId id="2147483673" r:id="rId20"/>
    <p:sldLayoutId id="2147483662" r:id="rId21"/>
    <p:sldLayoutId id="2147483663" r:id="rId22"/>
    <p:sldLayoutId id="2147483664" r:id="rId23"/>
    <p:sldLayoutId id="2147483675" r:id="rId24"/>
    <p:sldLayoutId id="2147483676" r:id="rId25"/>
    <p:sldLayoutId id="2147483672" r:id="rId26"/>
    <p:sldLayoutId id="2147483668" r:id="rId2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645" y="2670047"/>
            <a:ext cx="8490858" cy="124358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Introduction to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6700" b="1" dirty="0" smtClean="0">
                <a:solidFill>
                  <a:schemeClr val="bg1"/>
                </a:solidFill>
              </a:rPr>
              <a:t>NXDN Amateur Radio</a:t>
            </a:r>
            <a:endParaRPr lang="en-US" sz="67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645" y="4454433"/>
            <a:ext cx="49116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Paul Toth-NB9X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West Central Florida Group, Inc.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Assistant Section Manager-Digital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ARRL-WCF Section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367016" y="3884976"/>
            <a:ext cx="8962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West Central Florida Group, Inc. (NI4CE)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Put NXDN on the air in 2007!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42" y="855899"/>
            <a:ext cx="4833634" cy="30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09451" y="391888"/>
            <a:ext cx="48912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NXDN REPEATERS IN</a:t>
            </a:r>
          </a:p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WEST CENTRAL FLORIDA</a:t>
            </a:r>
          </a:p>
          <a:p>
            <a:endParaRPr lang="en-US" sz="31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PASCO			442.6500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BOYETTE 			442.0875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LAKELAND		444.6625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SEMINOLE		442.1500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VERNA			444.3125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CHARLOTTE1	442.0625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CHARLOTTE2	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BARTOW			442.1375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LAKE PLACID	442,1125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6295" y="6270649"/>
            <a:ext cx="224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unship" panose="00000400000000000000" pitchFamily="2" charset="0"/>
              </a:rPr>
              <a:t>Ni4ce.org</a:t>
            </a:r>
            <a:endParaRPr lang="en-US" sz="2000" i="1" dirty="0">
              <a:solidFill>
                <a:schemeClr val="bg1"/>
              </a:solidFill>
              <a:latin typeface="Gunship" panose="00000400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7404" t="10833" r="29808" b="13341"/>
          <a:stretch/>
        </p:blipFill>
        <p:spPr bwMode="auto">
          <a:xfrm>
            <a:off x="5537200" y="0"/>
            <a:ext cx="6654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792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257" y="242072"/>
            <a:ext cx="48855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WEST CENTRAL FLORIDA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TALKGROUPS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			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1200		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1201		WCF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1230		TACTICAL-1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1231		TACTICAL-2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1232		TACTICAL-3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1233		TACTICAL-4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1299		SKYWARN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7404" t="10833" r="29808" b="13341"/>
          <a:stretch/>
        </p:blipFill>
        <p:spPr bwMode="auto">
          <a:xfrm>
            <a:off x="5537200" y="0"/>
            <a:ext cx="66548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152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5109" r="59454" b="11630"/>
          <a:stretch>
            <a:fillRect/>
          </a:stretch>
        </p:blipFill>
        <p:spPr bwMode="auto">
          <a:xfrm>
            <a:off x="5416247" y="572044"/>
            <a:ext cx="5277395" cy="58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77" y="1567543"/>
            <a:ext cx="4650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HURRICANES IAN - NICOLE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&amp;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NXDN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3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2390502" y="2939143"/>
            <a:ext cx="3810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HOTSPOTS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2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901337" y="783771"/>
            <a:ext cx="4558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NXDN RADIOS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2616" t="29234" r="22106" b="15592"/>
          <a:stretch/>
        </p:blipFill>
        <p:spPr bwMode="auto">
          <a:xfrm>
            <a:off x="901337" y="2851868"/>
            <a:ext cx="2857500" cy="1357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47351" r="21759" b="33091"/>
          <a:stretch/>
        </p:blipFill>
        <p:spPr bwMode="auto">
          <a:xfrm>
            <a:off x="4236176" y="3435515"/>
            <a:ext cx="4411435" cy="773983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1337" y="4937760"/>
            <a:ext cx="991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NXDN is a LAND MOBILE RADIO Product Line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47351" r="21759" b="33091"/>
          <a:stretch/>
        </p:blipFill>
        <p:spPr bwMode="auto">
          <a:xfrm>
            <a:off x="617765" y="875195"/>
            <a:ext cx="4411435" cy="773983"/>
          </a:xfrm>
          <a:prstGeom prst="rect">
            <a:avLst/>
          </a:prstGeom>
          <a:ln w="127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451" y="2142309"/>
            <a:ext cx="617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NX Series Portables and Mobiles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NX-5700/5800/59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-57759" r="46500" b="98077"/>
          <a:stretch/>
        </p:blipFill>
        <p:spPr bwMode="auto">
          <a:xfrm>
            <a:off x="770709" y="-1254034"/>
            <a:ext cx="4284617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24840" t="17674" r="56891" b="27879"/>
          <a:stretch/>
        </p:blipFill>
        <p:spPr bwMode="auto">
          <a:xfrm>
            <a:off x="4473439" y="3037335"/>
            <a:ext cx="1653042" cy="252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2497" r="50320" b="33295"/>
          <a:stretch/>
        </p:blipFill>
        <p:spPr bwMode="auto">
          <a:xfrm>
            <a:off x="899431" y="3206907"/>
            <a:ext cx="3319871" cy="1992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3120" y="5309508"/>
            <a:ext cx="111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NX-5700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801" y="4202962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NX-5300  NX-5400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2" r="30468"/>
          <a:stretch/>
        </p:blipFill>
        <p:spPr>
          <a:xfrm>
            <a:off x="646819" y="1200599"/>
            <a:ext cx="724782" cy="1899790"/>
          </a:xfrm>
          <a:prstGeom prst="rect">
            <a:avLst/>
          </a:prstGeom>
        </p:spPr>
      </p:pic>
      <p:pic>
        <p:nvPicPr>
          <p:cNvPr id="1026" name="Picture 2" descr="http://www.icomamerica.com/Images/Products/995.Gallery-F1100D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r="29106"/>
          <a:stretch/>
        </p:blipFill>
        <p:spPr bwMode="auto">
          <a:xfrm>
            <a:off x="1847358" y="797875"/>
            <a:ext cx="839393" cy="19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omamerica.com/Images/Products/928.gallery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41018" r="38388"/>
          <a:stretch/>
        </p:blipFill>
        <p:spPr bwMode="auto">
          <a:xfrm>
            <a:off x="2978122" y="369902"/>
            <a:ext cx="809456" cy="21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comamerica.com/Images/Products/913.gallery-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1" b="20333"/>
          <a:stretch/>
        </p:blipFill>
        <p:spPr bwMode="auto">
          <a:xfrm>
            <a:off x="453344" y="3811912"/>
            <a:ext cx="2587625" cy="15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954" y="2936769"/>
            <a:ext cx="125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Ff62D 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7157" y="2890602"/>
            <a:ext cx="12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F2100DTL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52" y="5402024"/>
            <a:ext cx="13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F6400D 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1391" y="2521270"/>
            <a:ext cx="152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F4400DS 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6"/>
          <a:srcRect l="12616" t="29234" r="22106" b="15592"/>
          <a:stretch/>
        </p:blipFill>
        <p:spPr bwMode="auto">
          <a:xfrm>
            <a:off x="7276011" y="4706692"/>
            <a:ext cx="2857500" cy="1357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7"/>
          <a:srcRect l="17147" t="33067" r="50962" b="42702"/>
          <a:stretch/>
        </p:blipFill>
        <p:spPr bwMode="auto">
          <a:xfrm>
            <a:off x="3601610" y="3845014"/>
            <a:ext cx="2586355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7530" y="5042552"/>
            <a:ext cx="1814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F6130D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147" t="33067" r="50962" b="42702"/>
          <a:stretch/>
        </p:blipFill>
        <p:spPr bwMode="auto">
          <a:xfrm>
            <a:off x="6275706" y="1961472"/>
            <a:ext cx="5254307" cy="1852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101" y="342900"/>
            <a:ext cx="965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INTRODUCING THE 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ICOM F6130D NXDN MOBILE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1" y="1885950"/>
            <a:ext cx="5100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5/25/45 WATTS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8 ZONES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128 MEMORY 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OTAA &amp; RX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MESSAGING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CALL ALERT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CRYSTAL CLEAR VOICE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5980" y="4052037"/>
            <a:ext cx="509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AVAILABLE MARCH, 2023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4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509451" y="548640"/>
            <a:ext cx="607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ANTENNAS ARE IMPORTANT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am scanner antenna 08-ANT-08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6" t="19495" r="25897" b="19725"/>
          <a:stretch/>
        </p:blipFill>
        <p:spPr bwMode="auto">
          <a:xfrm>
            <a:off x="613954" y="1985552"/>
            <a:ext cx="2704011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406" y="1985036"/>
            <a:ext cx="455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MP Antenna  08-ANT-0864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406" y="2756263"/>
            <a:ext cx="5982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¼ Wave UHF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Multi-polarized design to improve Bit Error Rate (BER)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Improve In-Building &amp; Mobile Coverage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6565" y="5120640"/>
            <a:ext cx="584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 STATION:  08-ANT-0891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42925"/>
            <a:ext cx="4227513" cy="702308"/>
          </a:xfrm>
        </p:spPr>
        <p:txBody>
          <a:bodyPr/>
          <a:lstStyle/>
          <a:p>
            <a:r>
              <a:rPr lang="en-US" sz="4800" dirty="0" smtClean="0"/>
              <a:t>What Is NXDN?</a:t>
            </a: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1373243"/>
            <a:ext cx="11142663" cy="4941832"/>
          </a:xfrm>
        </p:spPr>
        <p:txBody>
          <a:bodyPr/>
          <a:lstStyle/>
          <a:p>
            <a:r>
              <a:rPr lang="en-US" sz="3200" dirty="0" smtClean="0"/>
              <a:t>It is a COMMON AIR INTERFACE (CAI), a technical protocol that defines a digital voice and data radio system</a:t>
            </a:r>
          </a:p>
          <a:p>
            <a:r>
              <a:rPr lang="en-US" sz="3200" dirty="0" smtClean="0"/>
              <a:t>Technical Specification managed by NXDN Forum</a:t>
            </a:r>
          </a:p>
          <a:p>
            <a:r>
              <a:rPr lang="en-US" sz="3200" dirty="0" smtClean="0"/>
              <a:t>Emission Designators:  4K00F1E, 4K00F9W, 8K00F1E, 8K00F9W</a:t>
            </a:r>
          </a:p>
          <a:p>
            <a:r>
              <a:rPr lang="en-US" sz="3200" dirty="0" smtClean="0"/>
              <a:t>Type of Modulation     </a:t>
            </a:r>
            <a:r>
              <a:rPr lang="en-US" sz="3200" b="1" dirty="0" smtClean="0"/>
              <a:t>FDMA</a:t>
            </a:r>
          </a:p>
          <a:p>
            <a:r>
              <a:rPr lang="en-US" sz="3200" dirty="0" smtClean="0"/>
              <a:t>Channel Bandwidth    </a:t>
            </a:r>
            <a:r>
              <a:rPr lang="en-US" sz="3200" b="1" dirty="0" smtClean="0"/>
              <a:t>6.25 KHz &amp; 12.5 KHz</a:t>
            </a:r>
          </a:p>
          <a:p>
            <a:r>
              <a:rPr lang="en-US" sz="3200" dirty="0" smtClean="0"/>
              <a:t>Signaling 	       	     </a:t>
            </a:r>
            <a:r>
              <a:rPr lang="en-US" sz="3200" b="1" dirty="0" smtClean="0"/>
              <a:t>4 FSK</a:t>
            </a:r>
          </a:p>
          <a:p>
            <a:r>
              <a:rPr lang="en-US" sz="3200" dirty="0" smtClean="0"/>
              <a:t>Speed:        </a:t>
            </a:r>
            <a:r>
              <a:rPr lang="en-US" sz="3200" b="1" dirty="0" smtClean="0"/>
              <a:t>4800 Baud for 6.25 KHz &amp; 9600 baud for 12.5 KH</a:t>
            </a:r>
            <a:r>
              <a:rPr lang="en-US" sz="2400" b="1" dirty="0" smtClean="0"/>
              <a:t>z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626069"/>
          </a:xfrm>
        </p:spPr>
        <p:txBody>
          <a:bodyPr/>
          <a:lstStyle/>
          <a:p>
            <a:r>
              <a:rPr lang="en-US" sz="4200" dirty="0" smtClean="0"/>
              <a:t>AMATEUR RADIO OPERATIONS</a:t>
            </a:r>
            <a:endParaRPr lang="en-US" sz="4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499" y="1625386"/>
            <a:ext cx="8594997" cy="3325438"/>
          </a:xfrm>
        </p:spPr>
        <p:txBody>
          <a:bodyPr/>
          <a:lstStyle/>
          <a:p>
            <a:r>
              <a:rPr lang="en-US" sz="3200" b="1" dirty="0" smtClean="0"/>
              <a:t>CONVENTIONAL VOICE </a:t>
            </a:r>
            <a:r>
              <a:rPr lang="en-US" sz="3200" dirty="0" smtClean="0"/>
              <a:t>MODE</a:t>
            </a:r>
          </a:p>
          <a:p>
            <a:r>
              <a:rPr lang="en-US" sz="3200" dirty="0" smtClean="0"/>
              <a:t>USE </a:t>
            </a:r>
            <a:r>
              <a:rPr lang="en-US" sz="3200" b="1" dirty="0" smtClean="0"/>
              <a:t>RAN</a:t>
            </a:r>
            <a:r>
              <a:rPr lang="en-US" sz="3200" dirty="0" smtClean="0"/>
              <a:t> or </a:t>
            </a:r>
            <a:r>
              <a:rPr lang="en-US" sz="3200" b="1" dirty="0" smtClean="0"/>
              <a:t>SEL</a:t>
            </a:r>
            <a:r>
              <a:rPr lang="en-US" sz="3200" dirty="0" smtClean="0"/>
              <a:t> Squelch</a:t>
            </a:r>
          </a:p>
          <a:p>
            <a:r>
              <a:rPr lang="en-US" sz="3200" dirty="0" smtClean="0"/>
              <a:t>Announce Your </a:t>
            </a:r>
            <a:r>
              <a:rPr lang="en-US" sz="3200" b="1" dirty="0" err="1" smtClean="0"/>
              <a:t>TalkGroup</a:t>
            </a:r>
            <a:r>
              <a:rPr lang="en-US" sz="3200" b="1" dirty="0" smtClean="0"/>
              <a:t> ID </a:t>
            </a:r>
            <a:r>
              <a:rPr lang="en-US" sz="3200" dirty="0" smtClean="0"/>
              <a:t>When Calling</a:t>
            </a:r>
          </a:p>
          <a:p>
            <a:r>
              <a:rPr lang="en-US" sz="3200" dirty="0" smtClean="0"/>
              <a:t>Newer Radios Support </a:t>
            </a:r>
            <a:r>
              <a:rPr lang="en-US" sz="3200" b="1" dirty="0" smtClean="0"/>
              <a:t>O-T-A-A</a:t>
            </a:r>
          </a:p>
          <a:p>
            <a:r>
              <a:rPr lang="en-US" sz="3200" dirty="0" smtClean="0"/>
              <a:t>Register Your Callsign with </a:t>
            </a:r>
            <a:r>
              <a:rPr lang="en-US" sz="3200" b="1" dirty="0" smtClean="0"/>
              <a:t>RADIOID.NET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722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4500" y="542925"/>
            <a:ext cx="11214100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bg1"/>
                </a:solidFill>
              </a:rPr>
              <a:t>AMATEUR RADIO OPERATIONS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54" y="1580606"/>
            <a:ext cx="7354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Crisp Clear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Voice AF Response Tuned to the Human 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Excellent Noise Cancelling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No “Snap-Crackle-Pop”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0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785" y="2950899"/>
            <a:ext cx="2385341" cy="1243584"/>
          </a:xfrm>
        </p:spPr>
        <p:txBody>
          <a:bodyPr/>
          <a:lstStyle/>
          <a:p>
            <a:r>
              <a:rPr lang="en-US" sz="8000" dirty="0" smtClean="0"/>
              <a:t>Q &amp; A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69180608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0217" y="1006983"/>
            <a:ext cx="4945598" cy="1243584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07243" y="2108998"/>
            <a:ext cx="48985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Paul Toth-NB9X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West Central Florida Group, Inc.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Assistant Section Manager-Digital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ARRL West Central Florida Section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NB9X@NI4CE.org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8822" y="5699895"/>
            <a:ext cx="224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Gunship" panose="00000400000000000000" pitchFamily="2" charset="0"/>
              </a:rPr>
              <a:t>Ni4ce.org</a:t>
            </a:r>
            <a:endParaRPr lang="en-US" sz="2000" i="1" dirty="0">
              <a:solidFill>
                <a:schemeClr val="bg1"/>
              </a:solidFill>
              <a:latin typeface="Gunship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702308"/>
          </a:xfrm>
        </p:spPr>
        <p:txBody>
          <a:bodyPr/>
          <a:lstStyle/>
          <a:p>
            <a:r>
              <a:rPr lang="en-US" sz="4800" dirty="0" smtClean="0"/>
              <a:t>HOW LONG HAS NXDN BEEN AROUND?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7811226" cy="4093243"/>
          </a:xfrm>
        </p:spPr>
        <p:txBody>
          <a:bodyPr/>
          <a:lstStyle/>
          <a:p>
            <a:r>
              <a:rPr lang="en-US" sz="4000" dirty="0" smtClean="0"/>
              <a:t>Created in 2005 by ICOM and Kenwood to FCC 2004 Narrowbanding R&amp;O</a:t>
            </a:r>
          </a:p>
          <a:p>
            <a:r>
              <a:rPr lang="en-US" sz="4000" dirty="0" smtClean="0"/>
              <a:t>Only true 6.25 KHz Radio Protocol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99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702308"/>
          </a:xfrm>
        </p:spPr>
        <p:txBody>
          <a:bodyPr/>
          <a:lstStyle/>
          <a:p>
            <a:r>
              <a:rPr lang="en-US" sz="4800" dirty="0" smtClean="0"/>
              <a:t>THREE FLAVORS OF NXDN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8516620" cy="4093243"/>
          </a:xfrm>
        </p:spPr>
        <p:txBody>
          <a:bodyPr/>
          <a:lstStyle/>
          <a:p>
            <a:r>
              <a:rPr lang="en-US" sz="3600" dirty="0" smtClean="0"/>
              <a:t>CONVENTIONAL MODE</a:t>
            </a:r>
          </a:p>
          <a:p>
            <a:r>
              <a:rPr lang="en-US" sz="3600" dirty="0" smtClean="0"/>
              <a:t>TYPE C TRUNKING (uses Control Channel)</a:t>
            </a:r>
          </a:p>
          <a:p>
            <a:r>
              <a:rPr lang="en-US" sz="3600" dirty="0" smtClean="0"/>
              <a:t>TYPE D TRUNKING (Distributed Control Model)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85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500" y="2328862"/>
            <a:ext cx="4990784" cy="43513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VHF and UHF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25 KHz Channel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CTCSS or PL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One size fits all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532687" y="2328862"/>
            <a:ext cx="56221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VHF and UHF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6.25 KHz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RAN Code (64)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</a:rPr>
              <a:t>TalkGroups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Individual Calling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Every radio has an ID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029" y="1502231"/>
            <a:ext cx="184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Analog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712" y="1469167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NXDN Digital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1300" y="585014"/>
            <a:ext cx="11214100" cy="7854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/>
              <a:t>COTRAST AND COMPARE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7826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300" y="585014"/>
            <a:ext cx="11214100" cy="7854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/>
              <a:t>COTRAST AND COMPARE</a:t>
            </a:r>
            <a:endParaRPr lang="en-US" sz="50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4500" y="2328862"/>
            <a:ext cx="4990784" cy="30660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Simplex Ops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Repeater Ops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2687" y="2328862"/>
            <a:ext cx="63414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Simplex Ops @ 6.25 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Repeater 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Easy to Network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NXDN Simulcast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Superior Weak Signal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029" y="1502231"/>
            <a:ext cx="184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Analog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712" y="1469167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NXDN Digital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6025" y="3061934"/>
            <a:ext cx="8084439" cy="124358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So, What About Coverage?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5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940526" y="1658983"/>
            <a:ext cx="103116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When ERP, Antenna Height and Terrain are equivalent …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NXDN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i="1" u="sng" dirty="0" smtClean="0">
                <a:solidFill>
                  <a:schemeClr val="bg1"/>
                </a:solidFill>
              </a:rPr>
              <a:t>outperforms</a:t>
            </a:r>
            <a:r>
              <a:rPr lang="en-US" sz="4000" dirty="0" smtClean="0">
                <a:solidFill>
                  <a:schemeClr val="bg1"/>
                </a:solidFill>
              </a:rPr>
              <a:t> 25 KHz Analog by up to </a:t>
            </a:r>
            <a:r>
              <a:rPr lang="en-US" sz="4000" b="1" dirty="0" smtClean="0">
                <a:solidFill>
                  <a:schemeClr val="bg1"/>
                </a:solidFill>
              </a:rPr>
              <a:t>Fifteen Percent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345474" y="1854926"/>
            <a:ext cx="9261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NXDN Radios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Decode The Digital Stream Down To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-</a:t>
            </a:r>
            <a:r>
              <a:rPr lang="en-US" sz="6000" dirty="0" smtClean="0">
                <a:solidFill>
                  <a:schemeClr val="bg1"/>
                </a:solidFill>
              </a:rPr>
              <a:t>116 dBm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3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528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Gunship</vt:lpstr>
      <vt:lpstr>Tahoma</vt:lpstr>
      <vt:lpstr>Trade Gothic LT Pro</vt:lpstr>
      <vt:lpstr>Tw Cen MT</vt:lpstr>
      <vt:lpstr>Tw Cen MT Condensed</vt:lpstr>
      <vt:lpstr>Wingdings 3</vt:lpstr>
      <vt:lpstr>Integral</vt:lpstr>
      <vt:lpstr>Introduction to NXDN Amateur Radio</vt:lpstr>
      <vt:lpstr>What Is NXDN?</vt:lpstr>
      <vt:lpstr>HOW LONG HAS NXDN BEEN AROUND?</vt:lpstr>
      <vt:lpstr>THREE FLAVORS OF NXDN</vt:lpstr>
      <vt:lpstr>PowerPoint Presentation</vt:lpstr>
      <vt:lpstr>PowerPoint Presentation</vt:lpstr>
      <vt:lpstr>So, What About Coverage?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AMATEUR RADIO OPERATIONS</vt:lpstr>
      <vt:lpstr>PowerPoint Presentation</vt:lpstr>
      <vt:lpstr>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2022-02-12T15:56:41Z</dcterms:created>
  <dcterms:modified xsi:type="dcterms:W3CDTF">2023-02-25T12:55:48Z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